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7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Начало на лекцията. Подчертайте, че фокусът е върху инженерното разбиране и разумната употреба, а не върху програмирането на модели.
[Sources]
- Title visual adapted from user-provided lecture materials (uploaded PowerPoint deck).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 Help Center, "What are tokens and how to count them?" https://help.openai.com/en/articles/4936856-what-are-tokens-and-how-to-count-them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 developer concepts: https://platform.openai.com/docs/concepts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 developer concepts: https://platform.openai.com/docs/concepts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Vaswani et al., "Attention Is All You Need" (2017): https://arxiv.org/abs/1706.03762
- Visual: Wikimedia Commons, "Transformer, full architecture" (CC BY 4.0): https://commons.wikimedia.org/wiki/File:Transformer,_full_architecture.png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Jalammar, "The Illustrated Transformer": https://jalammar.github.io/illustrated-transformer/
- Visual: Wikimedia Commons, "Attention mechanism overview" (CC BY-SA 4.0): https://commons.wikimedia.org/wiki/File:Attention_mechanism_overview.svg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 developer concepts: https://platform.openai.com/docs/concepts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Brown et al., "Language Models are Few-Shot Learners" (GPT-3): https://arxiv.org/abs/2005.14165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Ouyang et al., "Training language models to follow instructions with human feedback" (InstructGPT): https://arxiv.org/abs/2203.02155
- OpenAI, ChatGPT introduction: https://openai.com/index/chatgpt/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OpenAI, ChatGPT introduction: https://openai.com/index/chatgpt/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Ouyang et al., "Training language models to follow instructions with human feedback" (discusses truthfulness and undesired outputs): https://arxiv.org/abs/2203.02155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Course positioning is instructor-generated synthesis based on the user-provided previous lecture decks.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Подходящ момент за кратка дискусия със студентите: как биха подобрили още промпта.
[Sources]
- Lecture guidance synthesized by assistant; no external asset 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Този слайд е предвиден за живо демо в клас.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Applied teaching recommendations developed for this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Safety and usage guidance synthesized for educational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Финално обобщение. Добро място за кратка устна проверка с 2–3 въпроса към аудиторията.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Последен слайд за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Pedagogical framing developed for this lecture based on the user 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IBM, "What is natural language processing (NLP)?" https://www.ibm.com/think/topics/natural-language-processing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IBM, "What is natural language processing (NLP)?" https://www.ibm.com/think/topics/natural-language-processing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OpenAI, ChatGPT introduction: https://openai.com/index/chatgpt/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 developer concepts (tokens / text generation): https://platform.openai.com/docs/concepts
- OpenAI, ChatGPT introduction: https://openai.com/index/chatgpt/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OpenAI, ChatGPT introduction: https://openai.com/index/chatgpt/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OpenAI, ChatGPT introduction: https://openai.com/index/chatgpt/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lect1_media/image2.jpg"/>
          <p:cNvPicPr>
            <a:picLocks noChangeAspect="1"/>
          </p:cNvPicPr>
          <p:nvPr/>
        </p:nvPicPr>
        <p:blipFill>
          <a:blip r:embed="rId5"/>
          <a:srcRect l="29519" r="29519"/>
          <a:stretch/>
        </p:blipFill>
        <p:spPr>
          <a:xfrm>
            <a:off x="5989320" y="0"/>
            <a:ext cx="6199632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rgbClr val="08334C">
              <a:alpha val="88000"/>
            </a:srgbClr>
          </a:solidFill>
          <a:ln w="12700">
            <a:solidFill>
              <a:srgbClr val="08334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1"/>
          <p:cNvSpPr/>
          <p:nvPr/>
        </p:nvSpPr>
        <p:spPr>
          <a:xfrm>
            <a:off x="713232" y="1325880"/>
            <a:ext cx="53035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работят GPT / LLM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713232" y="2011680"/>
            <a:ext cx="5212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3E6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като най-популярен пример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731520" y="2743200"/>
            <a:ext cx="44805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EAF9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Лекция за студенти, 2. курс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EAF9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Промишлена електроника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EAF9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Концептуално ниво • без сложна математика</a:t>
            </a:r>
            <a:endParaRPr lang="en-US" sz="1900" dirty="0"/>
          </a:p>
        </p:txBody>
      </p:sp>
      <p:sp>
        <p:nvSpPr>
          <p:cNvPr id="8" name="Shape 4"/>
          <p:cNvSpPr/>
          <p:nvPr/>
        </p:nvSpPr>
        <p:spPr>
          <a:xfrm>
            <a:off x="731520" y="4297680"/>
            <a:ext cx="1920240" cy="420624"/>
          </a:xfrm>
          <a:prstGeom prst="roundRect">
            <a:avLst>
              <a:gd name="adj" fmla="val 17391"/>
            </a:avLst>
          </a:prstGeom>
          <a:solidFill>
            <a:srgbClr val="FFFFFF">
              <a:alpha val="2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5"/>
          <p:cNvSpPr/>
          <p:nvPr/>
        </p:nvSpPr>
        <p:spPr>
          <a:xfrm>
            <a:off x="941832" y="4407408"/>
            <a:ext cx="14904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× 45 минути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731520" y="498348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dirty="0">
                <a:solidFill>
                  <a:srgbClr val="D5F0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Цел: студентите да разберат какво стои „под капака“ на ChatGPT, какво може и къде са ограниченията му.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Моделът не работи с думи, а с токени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777240" y="1188720"/>
            <a:ext cx="10972800" cy="498348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Text 4"/>
          <p:cNvSpPr/>
          <p:nvPr/>
        </p:nvSpPr>
        <p:spPr>
          <a:xfrm>
            <a:off x="1051559" y="1783080"/>
            <a:ext cx="241625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Примерен текст: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051559" y="2133485"/>
            <a:ext cx="4480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77B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„Промишлена електроника“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051560" y="2743200"/>
            <a:ext cx="5669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Вътре в модела това може да се разбие на последователност от токени: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097280" y="3246120"/>
            <a:ext cx="1325880" cy="502920"/>
          </a:xfrm>
          <a:prstGeom prst="roundRect">
            <a:avLst>
              <a:gd name="adj" fmla="val 7273"/>
            </a:avLst>
          </a:prstGeom>
          <a:solidFill>
            <a:srgbClr val="E7F6FB"/>
          </a:solidFill>
          <a:ln w="12700">
            <a:solidFill>
              <a:srgbClr val="BE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188720" y="3410712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2697480" y="3246120"/>
            <a:ext cx="1325880" cy="502920"/>
          </a:xfrm>
          <a:prstGeom prst="roundRect">
            <a:avLst>
              <a:gd name="adj" fmla="val 7273"/>
            </a:avLst>
          </a:prstGeom>
          <a:solidFill>
            <a:srgbClr val="FFFCE8"/>
          </a:solidFill>
          <a:ln w="12700">
            <a:solidFill>
              <a:srgbClr val="BE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2788920" y="3410712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ишлена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4297680" y="3246120"/>
            <a:ext cx="1325880" cy="502920"/>
          </a:xfrm>
          <a:prstGeom prst="roundRect">
            <a:avLst>
              <a:gd name="adj" fmla="val 7273"/>
            </a:avLst>
          </a:prstGeom>
          <a:solidFill>
            <a:srgbClr val="E7F6FB"/>
          </a:solidFill>
          <a:ln w="12700">
            <a:solidFill>
              <a:srgbClr val="BE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Text 12"/>
          <p:cNvSpPr/>
          <p:nvPr/>
        </p:nvSpPr>
        <p:spPr>
          <a:xfrm>
            <a:off x="4389120" y="3410712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електро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5897880" y="3246120"/>
            <a:ext cx="1325880" cy="502920"/>
          </a:xfrm>
          <a:prstGeom prst="roundRect">
            <a:avLst>
              <a:gd name="adj" fmla="val 7273"/>
            </a:avLst>
          </a:prstGeom>
          <a:solidFill>
            <a:srgbClr val="FFFCE8"/>
          </a:solidFill>
          <a:ln w="12700">
            <a:solidFill>
              <a:srgbClr val="BE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5989320" y="3410712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ника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7315200" y="1828800"/>
            <a:ext cx="3611880" cy="246888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Токенът може да е дума, част от дума, знак, число или пунктуация.</a:t>
            </a:r>
            <a:endParaRPr lang="en-US" sz="1650" dirty="0"/>
          </a:p>
          <a:p>
            <a:pPr marL="0" indent="0">
              <a:buNone/>
            </a:pPr>
            <a:r>
              <a:rPr lang="en-US" sz="16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Ограниченията на модела и дължината на разговора често се измерват именно в токени.</a:t>
            </a:r>
            <a:endParaRPr lang="en-US" sz="1650" dirty="0"/>
          </a:p>
          <a:p>
            <a:pPr marL="0" indent="0">
              <a:buNone/>
            </a:pPr>
            <a:r>
              <a:rPr lang="en-US" sz="16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Затова „колко текст побира моделът“ не е равнозначно на „колко изречения“. 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024128" y="4754880"/>
            <a:ext cx="10012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Най-простата мисловна схема е: текст → токени → вероятности → следващ токен.</a:t>
            </a:r>
            <a:endParaRPr lang="en-US" sz="17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Основната идея: предсказване на следващ токен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822960" y="1234440"/>
            <a:ext cx="1097280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Text 4"/>
          <p:cNvSpPr/>
          <p:nvPr/>
        </p:nvSpPr>
        <p:spPr>
          <a:xfrm>
            <a:off x="1143000" y="1737360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Входен контекст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1097280" y="2148840"/>
            <a:ext cx="5806440" cy="1143000"/>
          </a:xfrm>
          <a:prstGeom prst="roundRect">
            <a:avLst>
              <a:gd name="adj" fmla="val 4000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1353312" y="2514600"/>
            <a:ext cx="53035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177B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„Слънцето изгрява от ...“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7269480" y="1737360"/>
            <a:ext cx="3779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Моделът оценява вероятностите за възможните продължения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7406640" y="2194560"/>
            <a:ext cx="3246120" cy="566928"/>
          </a:xfrm>
          <a:prstGeom prst="roundRect">
            <a:avLst>
              <a:gd name="adj" fmla="val 6452"/>
            </a:avLst>
          </a:prstGeom>
          <a:solidFill>
            <a:srgbClr val="E5FBF7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Text 9"/>
          <p:cNvSpPr/>
          <p:nvPr/>
        </p:nvSpPr>
        <p:spPr>
          <a:xfrm>
            <a:off x="7635240" y="2350008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изток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8823960" y="2368296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най-вероятно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7406640" y="3035808"/>
            <a:ext cx="3246120" cy="566928"/>
          </a:xfrm>
          <a:prstGeom prst="roundRect">
            <a:avLst>
              <a:gd name="adj" fmla="val 6452"/>
            </a:avLst>
          </a:prstGeom>
          <a:solidFill>
            <a:srgbClr val="F8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Text 12"/>
          <p:cNvSpPr/>
          <p:nvPr/>
        </p:nvSpPr>
        <p:spPr>
          <a:xfrm>
            <a:off x="7635240" y="3191256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8823960" y="3209544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по-слабо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7406640" y="3877056"/>
            <a:ext cx="3246120" cy="566928"/>
          </a:xfrm>
          <a:prstGeom prst="roundRect">
            <a:avLst>
              <a:gd name="adj" fmla="val 6452"/>
            </a:avLst>
          </a:prstGeom>
          <a:solidFill>
            <a:srgbClr val="F8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Text 15"/>
          <p:cNvSpPr/>
          <p:nvPr/>
        </p:nvSpPr>
        <p:spPr>
          <a:xfrm>
            <a:off x="7635240" y="4032504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8823960" y="4050792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по-слабо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6967728" y="2606040"/>
            <a:ext cx="237744" cy="219456"/>
          </a:xfrm>
          <a:prstGeom prst="chevron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1" name="Text 18"/>
          <p:cNvSpPr/>
          <p:nvPr/>
        </p:nvSpPr>
        <p:spPr>
          <a:xfrm>
            <a:off x="1234440" y="4663440"/>
            <a:ext cx="9875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новият токен се добавя към контекста и цикълът се повтаря. Така отговорът се генерира стъпка по стъпка.</a:t>
            </a:r>
            <a:endParaRPr lang="en-US" sz="17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отговорът зависи от контекста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88720"/>
            <a:ext cx="10972800" cy="498348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Text 4"/>
          <p:cNvSpPr/>
          <p:nvPr/>
        </p:nvSpPr>
        <p:spPr>
          <a:xfrm>
            <a:off x="1005840" y="166420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= това, което моделът „вижда“ в момента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1051560" y="2240280"/>
            <a:ext cx="4343400" cy="640080"/>
          </a:xfrm>
          <a:prstGeom prst="roundRect">
            <a:avLst>
              <a:gd name="adj" fmla="val 5714"/>
            </a:avLst>
          </a:prstGeom>
          <a:solidFill>
            <a:srgbClr val="E7F6FB"/>
          </a:solidFill>
          <a:ln w="12700">
            <a:solidFill>
              <a:srgbClr val="BFDDE8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1234440" y="2450592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Потребител: Говорим за датчик за температура.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508760" y="3063240"/>
            <a:ext cx="3886200" cy="640080"/>
          </a:xfrm>
          <a:prstGeom prst="roundRect">
            <a:avLst>
              <a:gd name="adj" fmla="val 5714"/>
            </a:avLst>
          </a:prstGeom>
          <a:solidFill>
            <a:srgbClr val="F7FBFD"/>
          </a:solidFill>
          <a:ln w="12700">
            <a:solidFill>
              <a:srgbClr val="D2E8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737360" y="3273552"/>
            <a:ext cx="3474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Потребител: Как работи?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903720" y="1664208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Контекстен прозорец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6675120" y="2331720"/>
            <a:ext cx="4480560" cy="914400"/>
          </a:xfrm>
          <a:prstGeom prst="roundRect">
            <a:avLst>
              <a:gd name="adj" fmla="val 4000"/>
            </a:avLst>
          </a:prstGeom>
          <a:solidFill>
            <a:srgbClr val="F7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Shape 11"/>
          <p:cNvSpPr/>
          <p:nvPr/>
        </p:nvSpPr>
        <p:spPr>
          <a:xfrm>
            <a:off x="6903720" y="2651760"/>
            <a:ext cx="4023360" cy="219456"/>
          </a:xfrm>
          <a:prstGeom prst="rect">
            <a:avLst/>
          </a:prstGeom>
          <a:solidFill>
            <a:srgbClr val="DDEFF5"/>
          </a:solidFill>
          <a:ln w="12700">
            <a:solidFill>
              <a:srgbClr val="DDEFF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Shape 12"/>
          <p:cNvSpPr/>
          <p:nvPr/>
        </p:nvSpPr>
        <p:spPr>
          <a:xfrm>
            <a:off x="6903720" y="2651760"/>
            <a:ext cx="2880360" cy="219456"/>
          </a:xfrm>
          <a:prstGeom prst="rect">
            <a:avLst/>
          </a:prstGeom>
          <a:solidFill>
            <a:srgbClr val="177BA4"/>
          </a:solidFill>
          <a:ln w="12700">
            <a:solidFill>
              <a:srgbClr val="177BA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6" name="Text 13"/>
          <p:cNvSpPr/>
          <p:nvPr/>
        </p:nvSpPr>
        <p:spPr>
          <a:xfrm>
            <a:off x="6903720" y="2944368"/>
            <a:ext cx="4023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 от разговора е „активна“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6583680" y="3794760"/>
            <a:ext cx="4709160" cy="14630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Един и същ въпрос може да получи различен отговор според това какво е казано преди него.</a:t>
            </a:r>
            <a:endParaRPr lang="en-US" sz="1650" dirty="0"/>
          </a:p>
          <a:p>
            <a:pPr marL="0" indent="0">
              <a:buNone/>
            </a:pPr>
            <a:r>
              <a:rPr lang="en-US" sz="16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Контекстът не е безкраен: моделът има ограничение колко токени може да държи „пред себе си“.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1024128" y="5440680"/>
            <a:ext cx="10149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Следователно: добрият контекст често е толкова важен, колкото и добрият въпрос.</a:t>
            </a:r>
            <a:endParaRPr lang="en-US" sz="17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е Transformer?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6492240" y="932688"/>
            <a:ext cx="4572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D9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Ключовата архитектура зад съвременните LLM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685800" y="1143000"/>
            <a:ext cx="4983480" cy="512064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5897880" y="1143000"/>
            <a:ext cx="5577840" cy="5120640"/>
          </a:xfrm>
          <a:prstGeom prst="roundRect">
            <a:avLst>
              <a:gd name="adj" fmla="val 1429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pic>
        <p:nvPicPr>
          <p:cNvPr id="9" name="Image 1" descr="/mnt/data/transformer_full_architec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80" y="1463040"/>
            <a:ext cx="4259519" cy="44805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0" y="1828800"/>
            <a:ext cx="4892040" cy="310896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Transformer е архитектура на невронна мрежа, представена през 2017 г.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Тя е много добра в работа с последователности и зависимости между думи.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Голямото предимство е, че обработва контекста по-ефективно и се обучава по-успешно в голям мащаб.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Днес почти всички водещи LLM стъпват върху тази идея.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6217920" y="5120640"/>
            <a:ext cx="4709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за запомняне: LLM са мощни не само защото са големи, а защото използват силна архитектура за език.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е attention?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539496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6355080" y="1143000"/>
            <a:ext cx="516636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1005840" y="1828800"/>
            <a:ext cx="4709160" cy="219456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Когато моделът обработва даден токен, той не гледа всички други думи еднакво.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Attention му позволява да „обръща повече внимание“ на най-важните части от контекста.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Това помага при връзки като местоимения, уточнения и зависимости на голямо разстояние в текста.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1097280" y="4343400"/>
            <a:ext cx="4526280" cy="1097280"/>
          </a:xfrm>
          <a:prstGeom prst="roundRect">
            <a:avLst>
              <a:gd name="adj" fmla="val 3333"/>
            </a:avLst>
          </a:prstGeom>
          <a:solidFill>
            <a:srgbClr val="FFFCE8"/>
          </a:solidFill>
          <a:ln w="12700">
            <a:solidFill>
              <a:srgbClr val="E9DF9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Text 7"/>
          <p:cNvSpPr/>
          <p:nvPr/>
        </p:nvSpPr>
        <p:spPr>
          <a:xfrm>
            <a:off x="1325880" y="4590288"/>
            <a:ext cx="40690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„Мария даде книгата на Иван, защото той я беше поискал.“</a:t>
            </a:r>
            <a:endParaRPr lang="en-US" sz="1450" dirty="0"/>
          </a:p>
          <a:p>
            <a:pPr marL="0" indent="0" algn="ctr">
              <a:buNone/>
            </a:pPr>
            <a:r>
              <a:rPr lang="en-US" sz="14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 помага моделът да свърже „той“ с правилния елемент от изречението.</a:t>
            </a:r>
            <a:endParaRPr lang="en-US" sz="1450" dirty="0"/>
          </a:p>
        </p:txBody>
      </p:sp>
      <p:pic>
        <p:nvPicPr>
          <p:cNvPr id="11" name="Image 1" descr="/mnt/data/attention_mechanism_over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59" y="1691640"/>
            <a:ext cx="4540601" cy="33832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629400" y="5276088"/>
            <a:ext cx="4617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7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Интуиция: както човек при четене се фокусира върху важните думи, така и моделът оценява кои части на текста са най-полезни в момента.</a:t>
            </a:r>
            <a:endParaRPr lang="en-US" sz="15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 генерира един отговор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234440"/>
            <a:ext cx="10972800" cy="4846320"/>
          </a:xfrm>
          <a:prstGeom prst="roundRect">
            <a:avLst>
              <a:gd name="adj" fmla="val 1509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2505456" y="2743200"/>
            <a:ext cx="256032" cy="237744"/>
          </a:xfrm>
          <a:prstGeom prst="chevron">
            <a:avLst/>
          </a:prstGeom>
          <a:solidFill>
            <a:srgbClr val="BCE6F0"/>
          </a:solidFill>
          <a:ln w="12700">
            <a:solidFill>
              <a:srgbClr val="BCE6F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4471416" y="2743200"/>
            <a:ext cx="256032" cy="237744"/>
          </a:xfrm>
          <a:prstGeom prst="chevron">
            <a:avLst/>
          </a:prstGeom>
          <a:solidFill>
            <a:srgbClr val="BCE6F0"/>
          </a:solidFill>
          <a:ln w="12700">
            <a:solidFill>
              <a:srgbClr val="BCE6F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Shape 6"/>
          <p:cNvSpPr/>
          <p:nvPr/>
        </p:nvSpPr>
        <p:spPr>
          <a:xfrm>
            <a:off x="6437376" y="2743200"/>
            <a:ext cx="256032" cy="237744"/>
          </a:xfrm>
          <a:prstGeom prst="chevron">
            <a:avLst/>
          </a:prstGeom>
          <a:solidFill>
            <a:srgbClr val="BCE6F0"/>
          </a:solidFill>
          <a:ln w="12700">
            <a:solidFill>
              <a:srgbClr val="BCE6F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Shape 7"/>
          <p:cNvSpPr/>
          <p:nvPr/>
        </p:nvSpPr>
        <p:spPr>
          <a:xfrm>
            <a:off x="8403336" y="2743200"/>
            <a:ext cx="256032" cy="237744"/>
          </a:xfrm>
          <a:prstGeom prst="chevron">
            <a:avLst/>
          </a:prstGeom>
          <a:solidFill>
            <a:srgbClr val="BCE6F0"/>
          </a:solidFill>
          <a:ln w="12700">
            <a:solidFill>
              <a:srgbClr val="BCE6F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Shape 8"/>
          <p:cNvSpPr/>
          <p:nvPr/>
        </p:nvSpPr>
        <p:spPr>
          <a:xfrm>
            <a:off x="914400" y="1965960"/>
            <a:ext cx="1508760" cy="1920240"/>
          </a:xfrm>
          <a:prstGeom prst="roundRect">
            <a:avLst>
              <a:gd name="adj" fmla="val 3636"/>
            </a:avLst>
          </a:prstGeom>
          <a:solidFill>
            <a:srgbClr val="F4FBFD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Shape 9"/>
          <p:cNvSpPr/>
          <p:nvPr/>
        </p:nvSpPr>
        <p:spPr>
          <a:xfrm>
            <a:off x="1389888" y="2176272"/>
            <a:ext cx="548640" cy="548640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8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1572768" y="2340864"/>
            <a:ext cx="182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024128" y="2944368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Промпт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1024128" y="3246120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въпрос, задача, инструкция</a:t>
            </a:r>
            <a:endParaRPr lang="en-US" sz="1230" dirty="0"/>
          </a:p>
        </p:txBody>
      </p:sp>
      <p:sp>
        <p:nvSpPr>
          <p:cNvPr id="16" name="Shape 13"/>
          <p:cNvSpPr/>
          <p:nvPr/>
        </p:nvSpPr>
        <p:spPr>
          <a:xfrm>
            <a:off x="2880360" y="1965960"/>
            <a:ext cx="1508760" cy="1920240"/>
          </a:xfrm>
          <a:prstGeom prst="roundRect">
            <a:avLst>
              <a:gd name="adj" fmla="val 3636"/>
            </a:avLst>
          </a:prstGeom>
          <a:solidFill>
            <a:srgbClr val="F4FBFD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Shape 14"/>
          <p:cNvSpPr/>
          <p:nvPr/>
        </p:nvSpPr>
        <p:spPr>
          <a:xfrm>
            <a:off x="3355848" y="2176272"/>
            <a:ext cx="548640" cy="548640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8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Text 15"/>
          <p:cNvSpPr/>
          <p:nvPr/>
        </p:nvSpPr>
        <p:spPr>
          <a:xfrm>
            <a:off x="3538728" y="2340864"/>
            <a:ext cx="182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2990088" y="2944368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Токени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2990088" y="3246120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разбиване на входния текст</a:t>
            </a:r>
            <a:endParaRPr lang="en-US" sz="1230" dirty="0"/>
          </a:p>
        </p:txBody>
      </p:sp>
      <p:sp>
        <p:nvSpPr>
          <p:cNvPr id="21" name="Shape 18"/>
          <p:cNvSpPr/>
          <p:nvPr/>
        </p:nvSpPr>
        <p:spPr>
          <a:xfrm>
            <a:off x="4846320" y="1965960"/>
            <a:ext cx="1508760" cy="1920240"/>
          </a:xfrm>
          <a:prstGeom prst="roundRect">
            <a:avLst>
              <a:gd name="adj" fmla="val 3636"/>
            </a:avLst>
          </a:prstGeom>
          <a:solidFill>
            <a:srgbClr val="F4FBFD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2" name="Shape 19"/>
          <p:cNvSpPr/>
          <p:nvPr/>
        </p:nvSpPr>
        <p:spPr>
          <a:xfrm>
            <a:off x="5321808" y="2176272"/>
            <a:ext cx="548640" cy="548640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8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3" name="Text 20"/>
          <p:cNvSpPr/>
          <p:nvPr/>
        </p:nvSpPr>
        <p:spPr>
          <a:xfrm>
            <a:off x="5504688" y="2340864"/>
            <a:ext cx="182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4956048" y="2944368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</a:t>
            </a:r>
            <a:endParaRPr lang="en-US" sz="1650" dirty="0"/>
          </a:p>
        </p:txBody>
      </p:sp>
      <p:sp>
        <p:nvSpPr>
          <p:cNvPr id="25" name="Text 22"/>
          <p:cNvSpPr/>
          <p:nvPr/>
        </p:nvSpPr>
        <p:spPr>
          <a:xfrm>
            <a:off x="4956048" y="3246120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моделът гледа наличния разговор</a:t>
            </a:r>
            <a:endParaRPr lang="en-US" sz="1230" dirty="0"/>
          </a:p>
        </p:txBody>
      </p:sp>
      <p:sp>
        <p:nvSpPr>
          <p:cNvPr id="26" name="Shape 23"/>
          <p:cNvSpPr/>
          <p:nvPr/>
        </p:nvSpPr>
        <p:spPr>
          <a:xfrm>
            <a:off x="6812280" y="1965960"/>
            <a:ext cx="1508760" cy="1920240"/>
          </a:xfrm>
          <a:prstGeom prst="roundRect">
            <a:avLst>
              <a:gd name="adj" fmla="val 3636"/>
            </a:avLst>
          </a:prstGeom>
          <a:solidFill>
            <a:srgbClr val="FFFCE8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7" name="Shape 24"/>
          <p:cNvSpPr/>
          <p:nvPr/>
        </p:nvSpPr>
        <p:spPr>
          <a:xfrm>
            <a:off x="7287768" y="2176272"/>
            <a:ext cx="548640" cy="548640"/>
          </a:xfrm>
          <a:prstGeom prst="ellipse">
            <a:avLst/>
          </a:prstGeom>
          <a:solidFill>
            <a:srgbClr val="FFF3AE"/>
          </a:solidFill>
          <a:ln w="12700">
            <a:solidFill>
              <a:srgbClr val="B8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8" name="Text 25"/>
          <p:cNvSpPr/>
          <p:nvPr/>
        </p:nvSpPr>
        <p:spPr>
          <a:xfrm>
            <a:off x="7470648" y="2340864"/>
            <a:ext cx="182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50" dirty="0"/>
          </a:p>
        </p:txBody>
      </p:sp>
      <p:sp>
        <p:nvSpPr>
          <p:cNvPr id="29" name="Text 26"/>
          <p:cNvSpPr/>
          <p:nvPr/>
        </p:nvSpPr>
        <p:spPr>
          <a:xfrm>
            <a:off x="6922008" y="2944368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Следващ токен</a:t>
            </a:r>
            <a:endParaRPr lang="en-US" sz="1650" dirty="0"/>
          </a:p>
        </p:txBody>
      </p:sp>
      <p:sp>
        <p:nvSpPr>
          <p:cNvPr id="30" name="Text 27"/>
          <p:cNvSpPr/>
          <p:nvPr/>
        </p:nvSpPr>
        <p:spPr>
          <a:xfrm>
            <a:off x="6922008" y="3329969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 най-вероятното продължение</a:t>
            </a:r>
            <a:endParaRPr lang="en-US" sz="1230" dirty="0"/>
          </a:p>
        </p:txBody>
      </p:sp>
      <p:sp>
        <p:nvSpPr>
          <p:cNvPr id="31" name="Shape 28"/>
          <p:cNvSpPr/>
          <p:nvPr/>
        </p:nvSpPr>
        <p:spPr>
          <a:xfrm>
            <a:off x="8778240" y="1965960"/>
            <a:ext cx="1508760" cy="1920240"/>
          </a:xfrm>
          <a:prstGeom prst="roundRect">
            <a:avLst>
              <a:gd name="adj" fmla="val 3636"/>
            </a:avLst>
          </a:prstGeom>
          <a:solidFill>
            <a:srgbClr val="F4FBFD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32" name="Shape 29"/>
          <p:cNvSpPr/>
          <p:nvPr/>
        </p:nvSpPr>
        <p:spPr>
          <a:xfrm>
            <a:off x="9253728" y="2176272"/>
            <a:ext cx="548640" cy="548640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8DC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33" name="Text 30"/>
          <p:cNvSpPr/>
          <p:nvPr/>
        </p:nvSpPr>
        <p:spPr>
          <a:xfrm>
            <a:off x="9436608" y="2340864"/>
            <a:ext cx="182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50" dirty="0"/>
          </a:p>
        </p:txBody>
      </p:sp>
      <p:sp>
        <p:nvSpPr>
          <p:cNvPr id="34" name="Text 31"/>
          <p:cNvSpPr/>
          <p:nvPr/>
        </p:nvSpPr>
        <p:spPr>
          <a:xfrm>
            <a:off x="8887968" y="2944368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Цикъл</a:t>
            </a:r>
            <a:endParaRPr lang="en-US" sz="1650" dirty="0"/>
          </a:p>
        </p:txBody>
      </p:sp>
      <p:sp>
        <p:nvSpPr>
          <p:cNvPr id="35" name="Text 32"/>
          <p:cNvSpPr/>
          <p:nvPr/>
        </p:nvSpPr>
        <p:spPr>
          <a:xfrm>
            <a:off x="8887968" y="3246120"/>
            <a:ext cx="12801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повтаря процеса до завършен отговор</a:t>
            </a:r>
            <a:endParaRPr lang="en-US" sz="1230" dirty="0"/>
          </a:p>
        </p:txBody>
      </p:sp>
      <p:sp>
        <p:nvSpPr>
          <p:cNvPr id="36" name="Text 33"/>
          <p:cNvSpPr/>
          <p:nvPr/>
        </p:nvSpPr>
        <p:spPr>
          <a:xfrm>
            <a:off x="1143000" y="4800600"/>
            <a:ext cx="10058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Важно: отговорът не се „измисля наведнъж“. Той се сглобява последователно, токен по токен.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 обучава GPT – етап 1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6492240" y="932688"/>
            <a:ext cx="4572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D9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Предварително обучение (pre-training)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685800" y="1188720"/>
            <a:ext cx="10972800" cy="498348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3794760" y="2743200"/>
            <a:ext cx="256032" cy="237744"/>
          </a:xfrm>
          <a:prstGeom prst="chevron">
            <a:avLst/>
          </a:prstGeom>
          <a:solidFill>
            <a:srgbClr val="BCE6F0"/>
          </a:solidFill>
          <a:ln w="12700">
            <a:solidFill>
              <a:srgbClr val="BCE6F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Shape 6"/>
          <p:cNvSpPr/>
          <p:nvPr/>
        </p:nvSpPr>
        <p:spPr>
          <a:xfrm>
            <a:off x="7452360" y="2743200"/>
            <a:ext cx="256032" cy="237744"/>
          </a:xfrm>
          <a:prstGeom prst="chevron">
            <a:avLst/>
          </a:prstGeom>
          <a:solidFill>
            <a:srgbClr val="BCE6F0"/>
          </a:solidFill>
          <a:ln w="12700">
            <a:solidFill>
              <a:srgbClr val="BCE6F0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Shape 7"/>
          <p:cNvSpPr/>
          <p:nvPr/>
        </p:nvSpPr>
        <p:spPr>
          <a:xfrm>
            <a:off x="914400" y="1965960"/>
            <a:ext cx="2743200" cy="2011680"/>
          </a:xfrm>
          <a:prstGeom prst="roundRect">
            <a:avLst>
              <a:gd name="adj" fmla="val 2727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051560" y="2331720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Огромно количество текст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078992" y="288036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• уеб • документация • диалози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160520" y="1965960"/>
            <a:ext cx="2743200" cy="2011680"/>
          </a:xfrm>
          <a:prstGeom prst="roundRect">
            <a:avLst>
              <a:gd name="adj" fmla="val 2727"/>
            </a:avLst>
          </a:prstGeom>
          <a:solidFill>
            <a:srgbClr val="FFFCE8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4297680" y="2331720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Задача: следващ токен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325112" y="288036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моделът многократно предсказва продължение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7863840" y="1965960"/>
            <a:ext cx="2743200" cy="2011680"/>
          </a:xfrm>
          <a:prstGeom prst="roundRect">
            <a:avLst>
              <a:gd name="adj" fmla="val 2727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8001000" y="2331720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Научени езикови закономерности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8028432" y="288036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граматика • стил • типични връзки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914400" y="48006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 моделът още не е непременно добър асистент. Той просто става все по-добър в езиковото предсказване.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 модела се получава чат асистент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6492240" y="932688"/>
            <a:ext cx="4572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D9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 tuning + RLHF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685800" y="1143000"/>
            <a:ext cx="1097280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2980944" y="2816352"/>
            <a:ext cx="128016" cy="146304"/>
          </a:xfrm>
          <a:prstGeom prst="chevron">
            <a:avLst/>
          </a:prstGeom>
          <a:solidFill>
            <a:srgbClr val="BDE7F1"/>
          </a:solidFill>
          <a:ln w="12700">
            <a:solidFill>
              <a:srgbClr val="BDE7F1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Shape 6"/>
          <p:cNvSpPr/>
          <p:nvPr/>
        </p:nvSpPr>
        <p:spPr>
          <a:xfrm>
            <a:off x="5266944" y="2816352"/>
            <a:ext cx="128016" cy="146304"/>
          </a:xfrm>
          <a:prstGeom prst="chevron">
            <a:avLst/>
          </a:prstGeom>
          <a:solidFill>
            <a:srgbClr val="BDE7F1"/>
          </a:solidFill>
          <a:ln w="12700">
            <a:solidFill>
              <a:srgbClr val="BDE7F1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Shape 7"/>
          <p:cNvSpPr/>
          <p:nvPr/>
        </p:nvSpPr>
        <p:spPr>
          <a:xfrm>
            <a:off x="7552944" y="2816352"/>
            <a:ext cx="128016" cy="146304"/>
          </a:xfrm>
          <a:prstGeom prst="chevron">
            <a:avLst/>
          </a:prstGeom>
          <a:solidFill>
            <a:srgbClr val="BDE7F1"/>
          </a:solidFill>
          <a:ln w="12700">
            <a:solidFill>
              <a:srgbClr val="BDE7F1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Shape 8"/>
          <p:cNvSpPr/>
          <p:nvPr/>
        </p:nvSpPr>
        <p:spPr>
          <a:xfrm>
            <a:off x="868680" y="2011680"/>
            <a:ext cx="2057400" cy="2057400"/>
          </a:xfrm>
          <a:prstGeom prst="roundRect">
            <a:avLst>
              <a:gd name="adj" fmla="val 2667"/>
            </a:avLst>
          </a:prstGeom>
          <a:solidFill>
            <a:srgbClr val="F4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Text 9"/>
          <p:cNvSpPr/>
          <p:nvPr/>
        </p:nvSpPr>
        <p:spPr>
          <a:xfrm>
            <a:off x="978408" y="2331720"/>
            <a:ext cx="18379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 модел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978408" y="2926080"/>
            <a:ext cx="18379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знае много за езика</a:t>
            </a:r>
            <a:endParaRPr lang="en-US" sz="1310" dirty="0"/>
          </a:p>
        </p:txBody>
      </p:sp>
      <p:sp>
        <p:nvSpPr>
          <p:cNvPr id="14" name="Shape 11"/>
          <p:cNvSpPr/>
          <p:nvPr/>
        </p:nvSpPr>
        <p:spPr>
          <a:xfrm>
            <a:off x="3154680" y="2011680"/>
            <a:ext cx="2057400" cy="2057400"/>
          </a:xfrm>
          <a:prstGeom prst="roundRect">
            <a:avLst>
              <a:gd name="adj" fmla="val 2667"/>
            </a:avLst>
          </a:prstGeom>
          <a:solidFill>
            <a:srgbClr val="F4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Text 12"/>
          <p:cNvSpPr/>
          <p:nvPr/>
        </p:nvSpPr>
        <p:spPr>
          <a:xfrm>
            <a:off x="3264408" y="2331720"/>
            <a:ext cx="18379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Инструкции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3264408" y="2926080"/>
            <a:ext cx="18379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 се да следва задачи</a:t>
            </a:r>
            <a:endParaRPr lang="en-US" sz="1310" dirty="0"/>
          </a:p>
        </p:txBody>
      </p:sp>
      <p:sp>
        <p:nvSpPr>
          <p:cNvPr id="17" name="Shape 14"/>
          <p:cNvSpPr/>
          <p:nvPr/>
        </p:nvSpPr>
        <p:spPr>
          <a:xfrm>
            <a:off x="5440680" y="2011680"/>
            <a:ext cx="2057400" cy="2057400"/>
          </a:xfrm>
          <a:prstGeom prst="roundRect">
            <a:avLst>
              <a:gd name="adj" fmla="val 2667"/>
            </a:avLst>
          </a:prstGeom>
          <a:solidFill>
            <a:srgbClr val="FFFCE8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Text 15"/>
          <p:cNvSpPr/>
          <p:nvPr/>
        </p:nvSpPr>
        <p:spPr>
          <a:xfrm>
            <a:off x="5550408" y="2331720"/>
            <a:ext cx="18379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Хора сравняват отговори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5550408" y="2926080"/>
            <a:ext cx="18379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кое е по-полезно, по-ясно и по-безопасно</a:t>
            </a:r>
            <a:endParaRPr lang="en-US" sz="1310" dirty="0"/>
          </a:p>
        </p:txBody>
      </p:sp>
      <p:sp>
        <p:nvSpPr>
          <p:cNvPr id="20" name="Shape 17"/>
          <p:cNvSpPr/>
          <p:nvPr/>
        </p:nvSpPr>
        <p:spPr>
          <a:xfrm>
            <a:off x="7726680" y="2011680"/>
            <a:ext cx="2057400" cy="2057400"/>
          </a:xfrm>
          <a:prstGeom prst="roundRect">
            <a:avLst>
              <a:gd name="adj" fmla="val 2667"/>
            </a:avLst>
          </a:prstGeom>
          <a:solidFill>
            <a:srgbClr val="F4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1" name="Text 18"/>
          <p:cNvSpPr/>
          <p:nvPr/>
        </p:nvSpPr>
        <p:spPr>
          <a:xfrm>
            <a:off x="7836408" y="2331720"/>
            <a:ext cx="18379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По-добър чат асистент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7836408" y="2926080"/>
            <a:ext cx="18379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по-структуриран и полезен в разговор</a:t>
            </a:r>
            <a:endParaRPr lang="en-US" sz="1310" dirty="0"/>
          </a:p>
        </p:txBody>
      </p:sp>
      <p:sp>
        <p:nvSpPr>
          <p:cNvPr id="23" name="Text 20"/>
          <p:cNvSpPr/>
          <p:nvPr/>
        </p:nvSpPr>
        <p:spPr>
          <a:xfrm>
            <a:off x="960120" y="4754880"/>
            <a:ext cx="10012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RLHF = Reinforcement Learning from Human Feedback = донастройване с човешка обратна връзка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ChatGPT прави добре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88720"/>
            <a:ext cx="10972800" cy="498348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914400" y="1783080"/>
            <a:ext cx="29260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1078992" y="1984248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Обяснява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78992" y="2331720"/>
            <a:ext cx="25968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сложни теми на по-достъпен език</a:t>
            </a:r>
            <a:endParaRPr lang="en-US" sz="1340" dirty="0"/>
          </a:p>
        </p:txBody>
      </p:sp>
      <p:sp>
        <p:nvSpPr>
          <p:cNvPr id="10" name="Shape 7"/>
          <p:cNvSpPr/>
          <p:nvPr/>
        </p:nvSpPr>
        <p:spPr>
          <a:xfrm>
            <a:off x="4434840" y="1783080"/>
            <a:ext cx="29260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4599432" y="1984248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Резюмира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4599432" y="2331720"/>
            <a:ext cx="25968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дълги текстове и бележки</a:t>
            </a:r>
            <a:endParaRPr lang="en-US" sz="1340" dirty="0"/>
          </a:p>
        </p:txBody>
      </p:sp>
      <p:sp>
        <p:nvSpPr>
          <p:cNvPr id="13" name="Shape 10"/>
          <p:cNvSpPr/>
          <p:nvPr/>
        </p:nvSpPr>
        <p:spPr>
          <a:xfrm>
            <a:off x="7955280" y="1783080"/>
            <a:ext cx="29260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8119872" y="1984248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Превежда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8119872" y="2331720"/>
            <a:ext cx="25968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преформулира според стил и аудитория</a:t>
            </a:r>
            <a:endParaRPr lang="en-US" sz="1340" dirty="0"/>
          </a:p>
        </p:txBody>
      </p:sp>
      <p:sp>
        <p:nvSpPr>
          <p:cNvPr id="16" name="Shape 13"/>
          <p:cNvSpPr/>
          <p:nvPr/>
        </p:nvSpPr>
        <p:spPr>
          <a:xfrm>
            <a:off x="914400" y="3611880"/>
            <a:ext cx="29260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1078992" y="3813048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Структурира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1078992" y="4160520"/>
            <a:ext cx="25968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таблици, списъци, планове, чернови</a:t>
            </a:r>
            <a:endParaRPr lang="en-US" sz="1340" dirty="0"/>
          </a:p>
        </p:txBody>
      </p:sp>
      <p:sp>
        <p:nvSpPr>
          <p:cNvPr id="19" name="Shape 16"/>
          <p:cNvSpPr/>
          <p:nvPr/>
        </p:nvSpPr>
        <p:spPr>
          <a:xfrm>
            <a:off x="4434840" y="3611880"/>
            <a:ext cx="29260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0" name="Text 17"/>
          <p:cNvSpPr/>
          <p:nvPr/>
        </p:nvSpPr>
        <p:spPr>
          <a:xfrm>
            <a:off x="4599432" y="3813048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Генерира идеи</a:t>
            </a:r>
            <a:endParaRPr lang="en-US" sz="1850" dirty="0"/>
          </a:p>
        </p:txBody>
      </p:sp>
      <p:sp>
        <p:nvSpPr>
          <p:cNvPr id="21" name="Text 18"/>
          <p:cNvSpPr/>
          <p:nvPr/>
        </p:nvSpPr>
        <p:spPr>
          <a:xfrm>
            <a:off x="4599432" y="4160520"/>
            <a:ext cx="25968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варианти, сценарии, въпроси</a:t>
            </a:r>
            <a:endParaRPr lang="en-US" sz="1340" dirty="0"/>
          </a:p>
        </p:txBody>
      </p:sp>
      <p:sp>
        <p:nvSpPr>
          <p:cNvPr id="22" name="Shape 19"/>
          <p:cNvSpPr/>
          <p:nvPr/>
        </p:nvSpPr>
        <p:spPr>
          <a:xfrm>
            <a:off x="7955280" y="3611880"/>
            <a:ext cx="29260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3" name="Text 20"/>
          <p:cNvSpPr/>
          <p:nvPr/>
        </p:nvSpPr>
        <p:spPr>
          <a:xfrm>
            <a:off x="8119872" y="3813048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Помага в учене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8119872" y="4160520"/>
            <a:ext cx="25968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 търпелив помощник, не като последна инстанция</a:t>
            </a:r>
            <a:endParaRPr lang="en-US" sz="1340" dirty="0"/>
          </a:p>
        </p:txBody>
      </p:sp>
      <p:sp>
        <p:nvSpPr>
          <p:cNvPr id="25" name="Text 22"/>
          <p:cNvSpPr/>
          <p:nvPr/>
        </p:nvSpPr>
        <p:spPr>
          <a:xfrm>
            <a:off x="914400" y="5532120"/>
            <a:ext cx="10149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Най-полезно е да се мисли за ChatGPT като за интелигентен помощник за първа версия, а не като за абсолютен авторитет.</a:t>
            </a:r>
            <a:endParaRPr lang="en-US" sz="17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халюцинации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1097280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4754880" y="2468880"/>
            <a:ext cx="2651760" cy="914400"/>
          </a:xfrm>
          <a:prstGeom prst="ellipse">
            <a:avLst/>
          </a:prstGeom>
          <a:solidFill>
            <a:srgbClr val="FDEDEC"/>
          </a:solidFill>
          <a:ln w="12700">
            <a:solidFill>
              <a:srgbClr val="E3B3B3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5074920" y="276148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94D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ХАЛЮЦИНАЦИЯ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914400" y="1828800"/>
            <a:ext cx="2743200" cy="1188720"/>
          </a:xfrm>
          <a:prstGeom prst="roundRect">
            <a:avLst>
              <a:gd name="adj" fmla="val 3846"/>
            </a:avLst>
          </a:prstGeom>
          <a:solidFill>
            <a:srgbClr val="FFF7F7"/>
          </a:solidFill>
          <a:ln w="12700">
            <a:solidFill>
              <a:srgbClr val="E8C4C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Text 7"/>
          <p:cNvSpPr/>
          <p:nvPr/>
        </p:nvSpPr>
        <p:spPr>
          <a:xfrm>
            <a:off x="1051560" y="2011680"/>
            <a:ext cx="2468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D94D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Измислен факт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051560" y="2286000"/>
            <a:ext cx="2468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добре написан, но неверен отговор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914400" y="3886200"/>
            <a:ext cx="2743200" cy="1188720"/>
          </a:xfrm>
          <a:prstGeom prst="roundRect">
            <a:avLst>
              <a:gd name="adj" fmla="val 3846"/>
            </a:avLst>
          </a:prstGeom>
          <a:solidFill>
            <a:srgbClr val="FFF7F7"/>
          </a:solidFill>
          <a:ln w="12700">
            <a:solidFill>
              <a:srgbClr val="E8C4C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1051560" y="4069080"/>
            <a:ext cx="2468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D94D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Измислен източник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1051560" y="4343400"/>
            <a:ext cx="2468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несъществуваща статия, книга или линк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8549640" y="1828800"/>
            <a:ext cx="2743200" cy="1188720"/>
          </a:xfrm>
          <a:prstGeom prst="roundRect">
            <a:avLst>
              <a:gd name="adj" fmla="val 3846"/>
            </a:avLst>
          </a:prstGeom>
          <a:solidFill>
            <a:srgbClr val="FFF7F7"/>
          </a:solidFill>
          <a:ln w="12700">
            <a:solidFill>
              <a:srgbClr val="E8C4C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6" name="Text 13"/>
          <p:cNvSpPr/>
          <p:nvPr/>
        </p:nvSpPr>
        <p:spPr>
          <a:xfrm>
            <a:off x="8686800" y="2011680"/>
            <a:ext cx="2468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D94D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Прекомерна увереност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8686800" y="2377440"/>
            <a:ext cx="2468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звученето е убедително, дори когато съдържанието е грешно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8549640" y="3886200"/>
            <a:ext cx="2743200" cy="1188720"/>
          </a:xfrm>
          <a:prstGeom prst="roundRect">
            <a:avLst>
              <a:gd name="adj" fmla="val 3846"/>
            </a:avLst>
          </a:prstGeom>
          <a:solidFill>
            <a:srgbClr val="FFF7F7"/>
          </a:solidFill>
          <a:ln w="12700">
            <a:solidFill>
              <a:srgbClr val="E8C4C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9" name="Text 16"/>
          <p:cNvSpPr/>
          <p:nvPr/>
        </p:nvSpPr>
        <p:spPr>
          <a:xfrm>
            <a:off x="8686800" y="4069080"/>
            <a:ext cx="2468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D94D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 от промпта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8686800" y="4498848"/>
            <a:ext cx="24688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неясният въпрос често води до слаб или грешен отговор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1920240" y="548640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Следователно: добър текст ≠ верен текст. При технически теми винаги проверявайте фактите.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Къде сме в курса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6492240" y="932688"/>
            <a:ext cx="4572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D9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общия AI контекст към ChatGPT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594360" y="1143000"/>
            <a:ext cx="11018520" cy="4389120"/>
          </a:xfrm>
          <a:prstGeom prst="roundRect">
            <a:avLst>
              <a:gd name="adj" fmla="val 1667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2331720" y="2816352"/>
            <a:ext cx="256032" cy="256032"/>
          </a:xfrm>
          <a:prstGeom prst="chevron">
            <a:avLst/>
          </a:prstGeom>
          <a:solidFill>
            <a:srgbClr val="A8DCEB"/>
          </a:solidFill>
          <a:ln w="12700">
            <a:solidFill>
              <a:srgbClr val="A8DCEB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Shape 6"/>
          <p:cNvSpPr/>
          <p:nvPr/>
        </p:nvSpPr>
        <p:spPr>
          <a:xfrm>
            <a:off x="4069080" y="2816352"/>
            <a:ext cx="256032" cy="256032"/>
          </a:xfrm>
          <a:prstGeom prst="chevron">
            <a:avLst/>
          </a:prstGeom>
          <a:solidFill>
            <a:srgbClr val="A8DCEB"/>
          </a:solidFill>
          <a:ln w="12700">
            <a:solidFill>
              <a:srgbClr val="A8DCEB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Shape 7"/>
          <p:cNvSpPr/>
          <p:nvPr/>
        </p:nvSpPr>
        <p:spPr>
          <a:xfrm>
            <a:off x="5806440" y="2816352"/>
            <a:ext cx="256032" cy="256032"/>
          </a:xfrm>
          <a:prstGeom prst="chevron">
            <a:avLst/>
          </a:prstGeom>
          <a:solidFill>
            <a:srgbClr val="A8DCEB"/>
          </a:solidFill>
          <a:ln w="12700">
            <a:solidFill>
              <a:srgbClr val="A8DCEB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Shape 8"/>
          <p:cNvSpPr/>
          <p:nvPr/>
        </p:nvSpPr>
        <p:spPr>
          <a:xfrm>
            <a:off x="7543800" y="2816352"/>
            <a:ext cx="256032" cy="256032"/>
          </a:xfrm>
          <a:prstGeom prst="chevron">
            <a:avLst/>
          </a:prstGeom>
          <a:solidFill>
            <a:srgbClr val="A8DCEB"/>
          </a:solidFill>
          <a:ln w="12700">
            <a:solidFill>
              <a:srgbClr val="A8DCEB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Shape 9"/>
          <p:cNvSpPr/>
          <p:nvPr/>
        </p:nvSpPr>
        <p:spPr>
          <a:xfrm>
            <a:off x="9281160" y="2816352"/>
            <a:ext cx="256032" cy="256032"/>
          </a:xfrm>
          <a:prstGeom prst="chevron">
            <a:avLst/>
          </a:prstGeom>
          <a:solidFill>
            <a:srgbClr val="A8DCEB"/>
          </a:solidFill>
          <a:ln w="12700">
            <a:solidFill>
              <a:srgbClr val="A8DCEB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Shape 10"/>
          <p:cNvSpPr/>
          <p:nvPr/>
        </p:nvSpPr>
        <p:spPr>
          <a:xfrm>
            <a:off x="868680" y="2148840"/>
            <a:ext cx="1417320" cy="1691640"/>
          </a:xfrm>
          <a:prstGeom prst="roundRect">
            <a:avLst>
              <a:gd name="adj" fmla="val 5161"/>
            </a:avLst>
          </a:prstGeom>
          <a:solidFill>
            <a:srgbClr val="E9F5F9"/>
          </a:solidFill>
          <a:ln w="15240">
            <a:solidFill>
              <a:srgbClr val="BBD9E5"/>
            </a:solidFill>
            <a:prstDash val="solid"/>
          </a:ln>
          <a:effectLst>
            <a:outerShdw blurRad="19050" dist="1016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978408" y="2359152"/>
            <a:ext cx="11978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78408" y="2816352"/>
            <a:ext cx="119786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Изкуствен интелект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2606040" y="2148840"/>
            <a:ext cx="1417320" cy="1691640"/>
          </a:xfrm>
          <a:prstGeom prst="roundRect">
            <a:avLst>
              <a:gd name="adj" fmla="val 5161"/>
            </a:avLst>
          </a:prstGeom>
          <a:solidFill>
            <a:srgbClr val="E9F5F9"/>
          </a:solidFill>
          <a:ln w="15240">
            <a:solidFill>
              <a:srgbClr val="BBD9E5"/>
            </a:solidFill>
            <a:prstDash val="solid"/>
          </a:ln>
          <a:effectLst>
            <a:outerShdw blurRad="19050" dist="1016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2715768" y="2359152"/>
            <a:ext cx="11978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2715768" y="2816352"/>
            <a:ext cx="119786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 обучение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4343400" y="2148840"/>
            <a:ext cx="1417320" cy="1691640"/>
          </a:xfrm>
          <a:prstGeom prst="roundRect">
            <a:avLst>
              <a:gd name="adj" fmla="val 5161"/>
            </a:avLst>
          </a:prstGeom>
          <a:solidFill>
            <a:srgbClr val="E9F5F9"/>
          </a:solidFill>
          <a:ln w="15240">
            <a:solidFill>
              <a:srgbClr val="BBD9E5"/>
            </a:solidFill>
            <a:prstDash val="solid"/>
          </a:ln>
          <a:effectLst>
            <a:outerShdw blurRad="19050" dist="1016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20" name="Text 17"/>
          <p:cNvSpPr/>
          <p:nvPr/>
        </p:nvSpPr>
        <p:spPr>
          <a:xfrm>
            <a:off x="4453128" y="2359152"/>
            <a:ext cx="11978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NN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4453128" y="2816352"/>
            <a:ext cx="119786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Невронни мрежи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6080760" y="2148840"/>
            <a:ext cx="1417320" cy="1691640"/>
          </a:xfrm>
          <a:prstGeom prst="roundRect">
            <a:avLst>
              <a:gd name="adj" fmla="val 5161"/>
            </a:avLst>
          </a:prstGeom>
          <a:solidFill>
            <a:srgbClr val="E5FBF7"/>
          </a:solidFill>
          <a:ln w="15240">
            <a:solidFill>
              <a:srgbClr val="BBD9E5"/>
            </a:solidFill>
            <a:prstDash val="solid"/>
          </a:ln>
          <a:effectLst>
            <a:outerShdw blurRad="19050" dist="1016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23" name="Text 20"/>
          <p:cNvSpPr/>
          <p:nvPr/>
        </p:nvSpPr>
        <p:spPr>
          <a:xfrm>
            <a:off x="6190488" y="2359152"/>
            <a:ext cx="11978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NLP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6190488" y="2816352"/>
            <a:ext cx="119786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Език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7818120" y="2148840"/>
            <a:ext cx="1417320" cy="1691640"/>
          </a:xfrm>
          <a:prstGeom prst="roundRect">
            <a:avLst>
              <a:gd name="adj" fmla="val 5161"/>
            </a:avLst>
          </a:prstGeom>
          <a:solidFill>
            <a:srgbClr val="FFFAD8"/>
          </a:solidFill>
          <a:ln w="15240">
            <a:solidFill>
              <a:srgbClr val="BBD9E5"/>
            </a:solidFill>
            <a:prstDash val="solid"/>
          </a:ln>
          <a:effectLst>
            <a:outerShdw blurRad="19050" dist="1016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26" name="Text 23"/>
          <p:cNvSpPr/>
          <p:nvPr/>
        </p:nvSpPr>
        <p:spPr>
          <a:xfrm>
            <a:off x="7927848" y="2359152"/>
            <a:ext cx="11978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</a:t>
            </a:r>
            <a:endParaRPr lang="en-US" sz="2200" dirty="0"/>
          </a:p>
        </p:txBody>
      </p:sp>
      <p:sp>
        <p:nvSpPr>
          <p:cNvPr id="27" name="Text 24"/>
          <p:cNvSpPr/>
          <p:nvPr/>
        </p:nvSpPr>
        <p:spPr>
          <a:xfrm>
            <a:off x="7927848" y="2816352"/>
            <a:ext cx="119786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Големи езикови модели</a:t>
            </a:r>
            <a:endParaRPr lang="en-US" sz="1150" dirty="0"/>
          </a:p>
        </p:txBody>
      </p:sp>
      <p:sp>
        <p:nvSpPr>
          <p:cNvPr id="28" name="Shape 25"/>
          <p:cNvSpPr/>
          <p:nvPr/>
        </p:nvSpPr>
        <p:spPr>
          <a:xfrm>
            <a:off x="9555480" y="2148840"/>
            <a:ext cx="1417320" cy="1691640"/>
          </a:xfrm>
          <a:prstGeom prst="roundRect">
            <a:avLst>
              <a:gd name="adj" fmla="val 5161"/>
            </a:avLst>
          </a:prstGeom>
          <a:solidFill>
            <a:srgbClr val="FFF0D8"/>
          </a:solidFill>
          <a:ln w="15240">
            <a:solidFill>
              <a:srgbClr val="F2B84D"/>
            </a:solidFill>
            <a:prstDash val="solid"/>
          </a:ln>
          <a:effectLst>
            <a:outerShdw blurRad="19050" dist="1016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29" name="Text 26"/>
          <p:cNvSpPr/>
          <p:nvPr/>
        </p:nvSpPr>
        <p:spPr>
          <a:xfrm>
            <a:off x="9665208" y="2359152"/>
            <a:ext cx="11978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</a:t>
            </a:r>
            <a:endParaRPr lang="en-US" sz="2200" dirty="0"/>
          </a:p>
        </p:txBody>
      </p:sp>
      <p:sp>
        <p:nvSpPr>
          <p:cNvPr id="30" name="Text 27"/>
          <p:cNvSpPr/>
          <p:nvPr/>
        </p:nvSpPr>
        <p:spPr>
          <a:xfrm>
            <a:off x="9665208" y="2816352"/>
            <a:ext cx="119786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 асистент</a:t>
            </a:r>
            <a:endParaRPr lang="en-US" sz="1150" dirty="0"/>
          </a:p>
        </p:txBody>
      </p:sp>
      <p:sp>
        <p:nvSpPr>
          <p:cNvPr id="31" name="Text 28"/>
          <p:cNvSpPr/>
          <p:nvPr/>
        </p:nvSpPr>
        <p:spPr>
          <a:xfrm>
            <a:off x="914400" y="4343400"/>
            <a:ext cx="10287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Днешната лекция добавя новия слой: как невронните мрежи работят с човешки език и защо от това се раждат LLM и ChatGPT.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 и добър промпт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777240" y="1325880"/>
            <a:ext cx="4983480" cy="4526280"/>
          </a:xfrm>
          <a:prstGeom prst="roundRect">
            <a:avLst>
              <a:gd name="adj" fmla="val 1616"/>
            </a:avLst>
          </a:prstGeom>
          <a:solidFill>
            <a:srgbClr val="FFF8F8"/>
          </a:solidFill>
          <a:ln w="12700">
            <a:solidFill>
              <a:srgbClr val="EACACA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6400800" y="1325880"/>
            <a:ext cx="4983480" cy="4526280"/>
          </a:xfrm>
          <a:prstGeom prst="roundRect">
            <a:avLst>
              <a:gd name="adj" fmla="val 1616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1143000" y="1645920"/>
            <a:ext cx="4251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4D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 промпт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280160" y="2331720"/>
            <a:ext cx="3977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„Обясни PLC.“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234440" y="3108960"/>
            <a:ext cx="4069080" cy="14630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Няма аудитория.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Няма формат.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Няма желано ниво на детайл.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6766560" y="1645920"/>
            <a:ext cx="4251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Добър промпт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12280" y="2103120"/>
            <a:ext cx="411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„Обясни PLC на студент 2. курс Промишлена електроника. Дай 5 точки и 1 индустриален пример.“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812280" y="3429000"/>
            <a:ext cx="4069080" cy="141732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Има аудитория.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Има желан формат.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Има очаквано ниво и контекст.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5980176" y="3108960"/>
            <a:ext cx="128016" cy="146304"/>
          </a:xfrm>
          <a:prstGeom prst="chevron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 демонстрации в час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88720"/>
            <a:ext cx="10972800" cy="498348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914400" y="1828800"/>
            <a:ext cx="2926080" cy="2651760"/>
          </a:xfrm>
          <a:prstGeom prst="roundRect">
            <a:avLst>
              <a:gd name="adj" fmla="val 2069"/>
            </a:avLst>
          </a:prstGeom>
          <a:solidFill>
            <a:srgbClr val="F4FBFD"/>
          </a:solidFill>
          <a:ln w="12700">
            <a:solidFill>
              <a:srgbClr val="CD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2011680" y="2029968"/>
            <a:ext cx="685800" cy="685800"/>
          </a:xfrm>
          <a:prstGeom prst="ellipse">
            <a:avLst/>
          </a:prstGeom>
          <a:solidFill>
            <a:srgbClr val="DDF2F7"/>
          </a:solidFill>
          <a:ln w="12700">
            <a:solidFill>
              <a:srgbClr val="B6D8E3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2240280" y="2267712"/>
            <a:ext cx="228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078992" y="2944368"/>
            <a:ext cx="25968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Обяснение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097280" y="3319272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„Обясни PWM на достъпен език за студент по Промишлена електроника.“</a:t>
            </a:r>
            <a:endParaRPr lang="en-US" sz="1340" dirty="0"/>
          </a:p>
        </p:txBody>
      </p:sp>
      <p:sp>
        <p:nvSpPr>
          <p:cNvPr id="12" name="Shape 9"/>
          <p:cNvSpPr/>
          <p:nvPr/>
        </p:nvSpPr>
        <p:spPr>
          <a:xfrm>
            <a:off x="4526280" y="1828800"/>
            <a:ext cx="2926080" cy="2651760"/>
          </a:xfrm>
          <a:prstGeom prst="roundRect">
            <a:avLst>
              <a:gd name="adj" fmla="val 2069"/>
            </a:avLst>
          </a:prstGeom>
          <a:solidFill>
            <a:srgbClr val="FFFCE8"/>
          </a:solidFill>
          <a:ln w="12700">
            <a:solidFill>
              <a:srgbClr val="CD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Shape 10"/>
          <p:cNvSpPr/>
          <p:nvPr/>
        </p:nvSpPr>
        <p:spPr>
          <a:xfrm>
            <a:off x="5623560" y="2029968"/>
            <a:ext cx="685800" cy="685800"/>
          </a:xfrm>
          <a:prstGeom prst="ellipse">
            <a:avLst/>
          </a:prstGeom>
          <a:solidFill>
            <a:srgbClr val="FFF2B7"/>
          </a:solidFill>
          <a:ln w="12700">
            <a:solidFill>
              <a:srgbClr val="B6D8E3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5852160" y="2267712"/>
            <a:ext cx="228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690872" y="2944368"/>
            <a:ext cx="25968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709160" y="3319272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„Сравни PLC и микроконтролер в таблица.“</a:t>
            </a:r>
            <a:endParaRPr lang="en-US" sz="1340" dirty="0"/>
          </a:p>
        </p:txBody>
      </p:sp>
      <p:sp>
        <p:nvSpPr>
          <p:cNvPr id="17" name="Shape 14"/>
          <p:cNvSpPr/>
          <p:nvPr/>
        </p:nvSpPr>
        <p:spPr>
          <a:xfrm>
            <a:off x="8138160" y="1828800"/>
            <a:ext cx="2926080" cy="2651760"/>
          </a:xfrm>
          <a:prstGeom prst="roundRect">
            <a:avLst>
              <a:gd name="adj" fmla="val 2069"/>
            </a:avLst>
          </a:prstGeom>
          <a:solidFill>
            <a:srgbClr val="F4FBFD"/>
          </a:solidFill>
          <a:ln w="12700">
            <a:solidFill>
              <a:srgbClr val="CD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Shape 15"/>
          <p:cNvSpPr/>
          <p:nvPr/>
        </p:nvSpPr>
        <p:spPr>
          <a:xfrm>
            <a:off x="9235440" y="2029968"/>
            <a:ext cx="685800" cy="685800"/>
          </a:xfrm>
          <a:prstGeom prst="ellipse">
            <a:avLst/>
          </a:prstGeom>
          <a:solidFill>
            <a:srgbClr val="DDF2F7"/>
          </a:solidFill>
          <a:ln w="12700">
            <a:solidFill>
              <a:srgbClr val="B6D8E3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9" name="Text 16"/>
          <p:cNvSpPr/>
          <p:nvPr/>
        </p:nvSpPr>
        <p:spPr>
          <a:xfrm>
            <a:off x="9464040" y="2267712"/>
            <a:ext cx="228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8302752" y="2944368"/>
            <a:ext cx="25968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Промпт инженеринг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8321040" y="3319272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„Покажи лош и добър промпт за една и съща задача.“</a:t>
            </a:r>
            <a:endParaRPr lang="en-US" sz="1340" dirty="0"/>
          </a:p>
        </p:txBody>
      </p:sp>
      <p:sp>
        <p:nvSpPr>
          <p:cNvPr id="22" name="Text 19"/>
          <p:cNvSpPr/>
          <p:nvPr/>
        </p:nvSpPr>
        <p:spPr>
          <a:xfrm>
            <a:off x="914400" y="5029200"/>
            <a:ext cx="10058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всяка демонстрация обсъдете с групата: кое е полезно, кое трябва да се провери и как промптът влияе на резултата.</a:t>
            </a:r>
            <a:endParaRPr lang="en-US" sz="17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Къде е полезен за студент по Промишлена електроника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1097280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914400" y="1783080"/>
            <a:ext cx="4572000" cy="1417320"/>
          </a:xfrm>
          <a:prstGeom prst="roundRect">
            <a:avLst>
              <a:gd name="adj" fmla="val 3871"/>
            </a:avLst>
          </a:prstGeom>
          <a:solidFill>
            <a:srgbClr val="FFFCE8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1078992" y="1993392"/>
            <a:ext cx="4242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за упражнение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78992" y="2331720"/>
            <a:ext cx="42428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6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обясни принцип, термин или метод преди лабораторно</a:t>
            </a:r>
            <a:endParaRPr lang="en-US" sz="1360" dirty="0"/>
          </a:p>
        </p:txBody>
      </p:sp>
      <p:sp>
        <p:nvSpPr>
          <p:cNvPr id="10" name="Shape 7"/>
          <p:cNvSpPr/>
          <p:nvPr/>
        </p:nvSpPr>
        <p:spPr>
          <a:xfrm>
            <a:off x="6172200" y="1783080"/>
            <a:ext cx="457200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6336792" y="1993392"/>
            <a:ext cx="4242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 решения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336792" y="2331720"/>
            <a:ext cx="42428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6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 PLC срещу микроконтролер или различни датчици</a:t>
            </a:r>
            <a:endParaRPr lang="en-US" sz="1360" dirty="0"/>
          </a:p>
        </p:txBody>
      </p:sp>
      <p:sp>
        <p:nvSpPr>
          <p:cNvPr id="13" name="Shape 10"/>
          <p:cNvSpPr/>
          <p:nvPr/>
        </p:nvSpPr>
        <p:spPr>
          <a:xfrm>
            <a:off x="914400" y="3703320"/>
            <a:ext cx="457200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1078992" y="3913632"/>
            <a:ext cx="4242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Резюме на технически текст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078992" y="4251960"/>
            <a:ext cx="42428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6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съкрати ръководство, стандарт или документация</a:t>
            </a:r>
            <a:endParaRPr lang="en-US" sz="1360" dirty="0"/>
          </a:p>
        </p:txBody>
      </p:sp>
      <p:sp>
        <p:nvSpPr>
          <p:cNvPr id="16" name="Shape 13"/>
          <p:cNvSpPr/>
          <p:nvPr/>
        </p:nvSpPr>
        <p:spPr>
          <a:xfrm>
            <a:off x="6172200" y="3703320"/>
            <a:ext cx="4572000" cy="1417320"/>
          </a:xfrm>
          <a:prstGeom prst="roundRect">
            <a:avLst>
              <a:gd name="adj" fmla="val 3871"/>
            </a:avLst>
          </a:prstGeom>
          <a:solidFill>
            <a:srgbClr val="FFFCE8"/>
          </a:solidFill>
          <a:ln w="12700">
            <a:solidFill>
              <a:srgbClr val="CCE6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6336792" y="3913632"/>
            <a:ext cx="4242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Първа чернова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6336792" y="4251960"/>
            <a:ext cx="42428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6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за доклад, таблица, презентация или въпроси за проверка</a:t>
            </a:r>
            <a:endParaRPr lang="en-US" sz="1360" dirty="0"/>
          </a:p>
        </p:txBody>
      </p:sp>
      <p:sp>
        <p:nvSpPr>
          <p:cNvPr id="19" name="Text 16"/>
          <p:cNvSpPr/>
          <p:nvPr/>
        </p:nvSpPr>
        <p:spPr>
          <a:xfrm>
            <a:off x="914400" y="5532120"/>
            <a:ext cx="10149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Най-правилната употреба е: ускоряване на разбирането и подготовката, а не замяна на собственото мислене.</a:t>
            </a:r>
            <a:endParaRPr lang="en-US" sz="17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 го използваме умно и безопасно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868680" y="1234440"/>
            <a:ext cx="10424160" cy="4846320"/>
          </a:xfrm>
          <a:prstGeom prst="roundRect">
            <a:avLst>
              <a:gd name="adj" fmla="val 1509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1234440" y="1737360"/>
            <a:ext cx="310896" cy="310896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CDCE6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1325880" y="1801368"/>
            <a:ext cx="128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737360" y="1719072"/>
            <a:ext cx="8869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Задавай ясна задача и посочвай аудиторията.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1234440" y="2377440"/>
            <a:ext cx="310896" cy="310896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CDCE6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325880" y="2441448"/>
            <a:ext cx="128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737360" y="2359152"/>
            <a:ext cx="8869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Давай контекст и желан формат на отговора.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1234440" y="3017520"/>
            <a:ext cx="310896" cy="310896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CDCE6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1325880" y="3081528"/>
            <a:ext cx="128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737360" y="2999232"/>
            <a:ext cx="8869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Искай стъпково обяснение, ако темата е сложна.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1234440" y="3657600"/>
            <a:ext cx="310896" cy="310896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CDCE6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1325880" y="3721608"/>
            <a:ext cx="128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1737360" y="3639312"/>
            <a:ext cx="8869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Проверявай фактите, особено при технически данни.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1234440" y="4297680"/>
            <a:ext cx="310896" cy="310896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CDCE6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0" name="Text 17"/>
          <p:cNvSpPr/>
          <p:nvPr/>
        </p:nvSpPr>
        <p:spPr>
          <a:xfrm>
            <a:off x="1325880" y="4361688"/>
            <a:ext cx="128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1737360" y="4279392"/>
            <a:ext cx="8869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качвай чувствителни или поверителни данни без нужда.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234440" y="4937760"/>
            <a:ext cx="310896" cy="310896"/>
          </a:xfrm>
          <a:prstGeom prst="ellipse">
            <a:avLst/>
          </a:prstGeom>
          <a:solidFill>
            <a:srgbClr val="DDF3F8"/>
          </a:solidFill>
          <a:ln w="12700">
            <a:solidFill>
              <a:srgbClr val="BCDCE6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3" name="Text 20"/>
          <p:cNvSpPr/>
          <p:nvPr/>
        </p:nvSpPr>
        <p:spPr>
          <a:xfrm>
            <a:off x="1325880" y="5001768"/>
            <a:ext cx="128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9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737360" y="4919472"/>
            <a:ext cx="8869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Използвай ChatGPT като помощник, не като последна инстанция.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трябва да запомните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1097280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4709160" y="2468880"/>
            <a:ext cx="2743200" cy="1005840"/>
          </a:xfrm>
          <a:prstGeom prst="ellipse">
            <a:avLst/>
          </a:prstGeom>
          <a:solidFill>
            <a:srgbClr val="E2F5FA"/>
          </a:solidFill>
          <a:ln w="12700">
            <a:solidFill>
              <a:srgbClr val="B9DDE8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5029200" y="2697480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 ≠ човек,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е полезен инструмент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1188720" y="1645920"/>
            <a:ext cx="2560320" cy="566928"/>
          </a:xfrm>
          <a:prstGeom prst="roundRect">
            <a:avLst>
              <a:gd name="adj" fmla="val 6452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Text 7"/>
          <p:cNvSpPr/>
          <p:nvPr/>
        </p:nvSpPr>
        <p:spPr>
          <a:xfrm>
            <a:off x="1298448" y="1828800"/>
            <a:ext cx="2340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4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NLP = работа с човешки език</a:t>
            </a:r>
            <a:endParaRPr lang="en-US" sz="1440" dirty="0"/>
          </a:p>
        </p:txBody>
      </p:sp>
      <p:sp>
        <p:nvSpPr>
          <p:cNvPr id="11" name="Shape 8"/>
          <p:cNvSpPr/>
          <p:nvPr/>
        </p:nvSpPr>
        <p:spPr>
          <a:xfrm>
            <a:off x="8412480" y="1645920"/>
            <a:ext cx="2560320" cy="566928"/>
          </a:xfrm>
          <a:prstGeom prst="roundRect">
            <a:avLst>
              <a:gd name="adj" fmla="val 6452"/>
            </a:avLst>
          </a:prstGeom>
          <a:solidFill>
            <a:srgbClr val="FFFCE8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Text 9"/>
          <p:cNvSpPr/>
          <p:nvPr/>
        </p:nvSpPr>
        <p:spPr>
          <a:xfrm>
            <a:off x="8522208" y="1828800"/>
            <a:ext cx="2340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4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 = Generative • Pre-trained • Transformer</a:t>
            </a:r>
            <a:endParaRPr lang="en-US" sz="1440" dirty="0"/>
          </a:p>
        </p:txBody>
      </p:sp>
      <p:sp>
        <p:nvSpPr>
          <p:cNvPr id="13" name="Shape 10"/>
          <p:cNvSpPr/>
          <p:nvPr/>
        </p:nvSpPr>
        <p:spPr>
          <a:xfrm>
            <a:off x="1005840" y="4389120"/>
            <a:ext cx="2560320" cy="566928"/>
          </a:xfrm>
          <a:prstGeom prst="roundRect">
            <a:avLst>
              <a:gd name="adj" fmla="val 6452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1115568" y="4572000"/>
            <a:ext cx="2340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4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Моделът работи с токени и контекст</a:t>
            </a:r>
            <a:endParaRPr lang="en-US" sz="1440" dirty="0"/>
          </a:p>
        </p:txBody>
      </p:sp>
      <p:sp>
        <p:nvSpPr>
          <p:cNvPr id="15" name="Shape 12"/>
          <p:cNvSpPr/>
          <p:nvPr/>
        </p:nvSpPr>
        <p:spPr>
          <a:xfrm>
            <a:off x="8321040" y="4389120"/>
            <a:ext cx="2560320" cy="566928"/>
          </a:xfrm>
          <a:prstGeom prst="roundRect">
            <a:avLst>
              <a:gd name="adj" fmla="val 6452"/>
            </a:avLst>
          </a:prstGeom>
          <a:solidFill>
            <a:srgbClr val="FFFCE8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6" name="Text 13"/>
          <p:cNvSpPr/>
          <p:nvPr/>
        </p:nvSpPr>
        <p:spPr>
          <a:xfrm>
            <a:off x="8430768" y="4572000"/>
            <a:ext cx="2340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4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 помага да се фокусира важният контекст</a:t>
            </a:r>
            <a:endParaRPr lang="en-US" sz="1440" dirty="0"/>
          </a:p>
        </p:txBody>
      </p:sp>
      <p:sp>
        <p:nvSpPr>
          <p:cNvPr id="17" name="Shape 14"/>
          <p:cNvSpPr/>
          <p:nvPr/>
        </p:nvSpPr>
        <p:spPr>
          <a:xfrm>
            <a:off x="1325880" y="3017520"/>
            <a:ext cx="2560320" cy="566928"/>
          </a:xfrm>
          <a:prstGeom prst="roundRect">
            <a:avLst>
              <a:gd name="adj" fmla="val 6452"/>
            </a:avLst>
          </a:prstGeom>
          <a:solidFill>
            <a:srgbClr val="F4FBFD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Text 15"/>
          <p:cNvSpPr/>
          <p:nvPr/>
        </p:nvSpPr>
        <p:spPr>
          <a:xfrm>
            <a:off x="1435608" y="3200400"/>
            <a:ext cx="2340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4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е приложение върху модела</a:t>
            </a:r>
            <a:endParaRPr lang="en-US" sz="1440" dirty="0"/>
          </a:p>
        </p:txBody>
      </p:sp>
      <p:sp>
        <p:nvSpPr>
          <p:cNvPr id="19" name="Shape 16"/>
          <p:cNvSpPr/>
          <p:nvPr/>
        </p:nvSpPr>
        <p:spPr>
          <a:xfrm>
            <a:off x="8229600" y="3017520"/>
            <a:ext cx="2560320" cy="566928"/>
          </a:xfrm>
          <a:prstGeom prst="roundRect">
            <a:avLst>
              <a:gd name="adj" fmla="val 6452"/>
            </a:avLst>
          </a:prstGeom>
          <a:solidFill>
            <a:srgbClr val="FFFCE8"/>
          </a:solidFill>
          <a:ln w="12700">
            <a:solidFill>
              <a:srgbClr val="CBE4E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0" name="Text 17"/>
          <p:cNvSpPr/>
          <p:nvPr/>
        </p:nvSpPr>
        <p:spPr>
          <a:xfrm>
            <a:off x="8339328" y="3200400"/>
            <a:ext cx="23408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4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Проверявайте – възможни са халюцинации</a:t>
            </a:r>
            <a:endParaRPr lang="en-US" sz="144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endParaRPr lang="en-US" sz="1000" dirty="0"/>
          </a:p>
        </p:txBody>
      </p:sp>
      <p:sp>
        <p:nvSpPr>
          <p:cNvPr id="4" name="Shape 1"/>
          <p:cNvSpPr/>
          <p:nvPr/>
        </p:nvSpPr>
        <p:spPr>
          <a:xfrm>
            <a:off x="603504" y="164592"/>
            <a:ext cx="1280160" cy="301752"/>
          </a:xfrm>
          <a:prstGeom prst="roundRect">
            <a:avLst>
              <a:gd name="adj" fmla="val 24242"/>
            </a:avLst>
          </a:prstGeom>
          <a:solidFill>
            <a:srgbClr val="FFFFFF">
              <a:alpha val="2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713232" y="210312"/>
            <a:ext cx="1051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1097280" y="1874520"/>
            <a:ext cx="9966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 не „мисли“ като човек,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може да бъде много полезен инструмент за човека.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417320" y="3749040"/>
            <a:ext cx="9326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dirty="0">
                <a:solidFill>
                  <a:srgbClr val="F3E6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Въпроси?  Дискусия: къде бихте използвали ChatGPT в инженерната практика?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4160520" y="4709160"/>
            <a:ext cx="3840480" cy="502920"/>
          </a:xfrm>
          <a:prstGeom prst="roundRect">
            <a:avLst>
              <a:gd name="adj" fmla="val 14545"/>
            </a:avLst>
          </a:prstGeom>
          <a:solidFill>
            <a:srgbClr val="FFFFFF">
              <a:alpha val="2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4434840" y="4873752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за вниманието!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на лекцията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88720"/>
            <a:ext cx="1097280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914400" y="1920240"/>
            <a:ext cx="2240280" cy="2331720"/>
          </a:xfrm>
          <a:prstGeom prst="roundRect">
            <a:avLst>
              <a:gd name="adj" fmla="val 3265"/>
            </a:avLst>
          </a:prstGeom>
          <a:solidFill>
            <a:srgbClr val="F4FBFD"/>
          </a:solidFill>
          <a:ln w="12700">
            <a:solidFill>
              <a:srgbClr val="C6E2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1691640" y="2084832"/>
            <a:ext cx="676656" cy="676656"/>
          </a:xfrm>
          <a:prstGeom prst="ellipse">
            <a:avLst/>
          </a:prstGeom>
          <a:solidFill>
            <a:srgbClr val="E0F4FA"/>
          </a:solidFill>
          <a:ln w="12700">
            <a:solidFill>
              <a:srgbClr val="B3D7E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1883664" y="2276856"/>
            <a:ext cx="2926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078992" y="2907792"/>
            <a:ext cx="1911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обясни какво е NLP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051560" y="3364992"/>
            <a:ext cx="1965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на естествен език от „птичи поглед“</a:t>
            </a:r>
            <a:endParaRPr lang="en-US" sz="1280" dirty="0"/>
          </a:p>
        </p:txBody>
      </p:sp>
      <p:sp>
        <p:nvSpPr>
          <p:cNvPr id="12" name="Shape 9"/>
          <p:cNvSpPr/>
          <p:nvPr/>
        </p:nvSpPr>
        <p:spPr>
          <a:xfrm>
            <a:off x="3566160" y="1920240"/>
            <a:ext cx="2240280" cy="2331720"/>
          </a:xfrm>
          <a:prstGeom prst="roundRect">
            <a:avLst>
              <a:gd name="adj" fmla="val 3265"/>
            </a:avLst>
          </a:prstGeom>
          <a:solidFill>
            <a:srgbClr val="F4FBFD"/>
          </a:solidFill>
          <a:ln w="12700">
            <a:solidFill>
              <a:srgbClr val="C6E2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Shape 10"/>
          <p:cNvSpPr/>
          <p:nvPr/>
        </p:nvSpPr>
        <p:spPr>
          <a:xfrm>
            <a:off x="4343400" y="2084832"/>
            <a:ext cx="676656" cy="676656"/>
          </a:xfrm>
          <a:prstGeom prst="ellipse">
            <a:avLst/>
          </a:prstGeom>
          <a:solidFill>
            <a:srgbClr val="E0F4FA"/>
          </a:solidFill>
          <a:ln w="12700">
            <a:solidFill>
              <a:srgbClr val="B3D7E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4535424" y="2276856"/>
            <a:ext cx="2926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3730752" y="2907792"/>
            <a:ext cx="1911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разбира какво е LLM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703320" y="3364992"/>
            <a:ext cx="1965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голям езиков модел, обучен върху много текст</a:t>
            </a:r>
            <a:endParaRPr lang="en-US" sz="1280" dirty="0"/>
          </a:p>
        </p:txBody>
      </p:sp>
      <p:sp>
        <p:nvSpPr>
          <p:cNvPr id="17" name="Shape 14"/>
          <p:cNvSpPr/>
          <p:nvPr/>
        </p:nvSpPr>
        <p:spPr>
          <a:xfrm>
            <a:off x="6217920" y="1920240"/>
            <a:ext cx="2240280" cy="2331720"/>
          </a:xfrm>
          <a:prstGeom prst="roundRect">
            <a:avLst>
              <a:gd name="adj" fmla="val 3265"/>
            </a:avLst>
          </a:prstGeom>
          <a:solidFill>
            <a:srgbClr val="F4FBFD"/>
          </a:solidFill>
          <a:ln w="12700">
            <a:solidFill>
              <a:srgbClr val="C6E2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Shape 15"/>
          <p:cNvSpPr/>
          <p:nvPr/>
        </p:nvSpPr>
        <p:spPr>
          <a:xfrm>
            <a:off x="6995160" y="2084832"/>
            <a:ext cx="676656" cy="676656"/>
          </a:xfrm>
          <a:prstGeom prst="ellipse">
            <a:avLst/>
          </a:prstGeom>
          <a:solidFill>
            <a:srgbClr val="E0F4FA"/>
          </a:solidFill>
          <a:ln w="12700">
            <a:solidFill>
              <a:srgbClr val="B3D7E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9" name="Text 16"/>
          <p:cNvSpPr/>
          <p:nvPr/>
        </p:nvSpPr>
        <p:spPr>
          <a:xfrm>
            <a:off x="7187184" y="2276856"/>
            <a:ext cx="2926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6382512" y="2907792"/>
            <a:ext cx="1911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разчита GPT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355080" y="3364992"/>
            <a:ext cx="1965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Generative • Pre-trained • Transformer</a:t>
            </a:r>
            <a:endParaRPr lang="en-US" sz="1280" dirty="0"/>
          </a:p>
        </p:txBody>
      </p:sp>
      <p:sp>
        <p:nvSpPr>
          <p:cNvPr id="22" name="Shape 19"/>
          <p:cNvSpPr/>
          <p:nvPr/>
        </p:nvSpPr>
        <p:spPr>
          <a:xfrm>
            <a:off x="8869680" y="1920240"/>
            <a:ext cx="2240280" cy="2331720"/>
          </a:xfrm>
          <a:prstGeom prst="roundRect">
            <a:avLst>
              <a:gd name="adj" fmla="val 3265"/>
            </a:avLst>
          </a:prstGeom>
          <a:solidFill>
            <a:srgbClr val="F4FBFD"/>
          </a:solidFill>
          <a:ln w="12700">
            <a:solidFill>
              <a:srgbClr val="C6E2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3" name="Shape 20"/>
          <p:cNvSpPr/>
          <p:nvPr/>
        </p:nvSpPr>
        <p:spPr>
          <a:xfrm>
            <a:off x="9646920" y="2084832"/>
            <a:ext cx="676656" cy="676656"/>
          </a:xfrm>
          <a:prstGeom prst="ellipse">
            <a:avLst/>
          </a:prstGeom>
          <a:solidFill>
            <a:srgbClr val="FDE9E9"/>
          </a:solidFill>
          <a:ln w="12700">
            <a:solidFill>
              <a:srgbClr val="B3D7E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4" name="Text 21"/>
          <p:cNvSpPr/>
          <p:nvPr/>
        </p:nvSpPr>
        <p:spPr>
          <a:xfrm>
            <a:off x="9838944" y="2276856"/>
            <a:ext cx="2926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25" name="Text 22"/>
          <p:cNvSpPr/>
          <p:nvPr/>
        </p:nvSpPr>
        <p:spPr>
          <a:xfrm>
            <a:off x="9034272" y="2907792"/>
            <a:ext cx="1911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мисли критично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006840" y="3364992"/>
            <a:ext cx="1965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силни страни, ограничения и халюцинации</a:t>
            </a:r>
            <a:endParaRPr lang="en-US" sz="1280" dirty="0"/>
          </a:p>
        </p:txBody>
      </p:sp>
      <p:sp>
        <p:nvSpPr>
          <p:cNvPr id="27" name="Text 24"/>
          <p:cNvSpPr/>
          <p:nvPr/>
        </p:nvSpPr>
        <p:spPr>
          <a:xfrm>
            <a:off x="960120" y="4800600"/>
            <a:ext cx="10149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Нивото е концептуално: целта е студентът да бъде добър инженер-потребител на AI, а не разработчик на LLM.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NLP (Natural Language Processing) </a:t>
            </a:r>
            <a:r>
              <a:rPr lang="bg-BG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ОБЗОР: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6492240" y="932688"/>
            <a:ext cx="45720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D9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Natural Language Processing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685800" y="1143000"/>
            <a:ext cx="4572000" cy="498348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5486400" y="1143000"/>
            <a:ext cx="5989320" cy="4983480"/>
          </a:xfrm>
          <a:prstGeom prst="roundRect">
            <a:avLst>
              <a:gd name="adj" fmla="val 1468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1234440" y="1645920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включва NLP?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1051560" y="2240280"/>
            <a:ext cx="1508760" cy="530352"/>
          </a:xfrm>
          <a:prstGeom prst="roundRect">
            <a:avLst>
              <a:gd name="adj" fmla="val 8621"/>
            </a:avLst>
          </a:prstGeom>
          <a:solidFill>
            <a:srgbClr val="F3FBFE"/>
          </a:solidFill>
          <a:ln w="12700">
            <a:solidFill>
              <a:srgbClr val="C9E5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124712" y="2414016"/>
            <a:ext cx="1362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Превод</a:t>
            </a:r>
            <a:endParaRPr lang="en-US" sz="1320" dirty="0"/>
          </a:p>
        </p:txBody>
      </p:sp>
      <p:sp>
        <p:nvSpPr>
          <p:cNvPr id="12" name="Shape 9"/>
          <p:cNvSpPr/>
          <p:nvPr/>
        </p:nvSpPr>
        <p:spPr>
          <a:xfrm>
            <a:off x="2971800" y="2240280"/>
            <a:ext cx="1508760" cy="530352"/>
          </a:xfrm>
          <a:prstGeom prst="roundRect">
            <a:avLst>
              <a:gd name="adj" fmla="val 8621"/>
            </a:avLst>
          </a:prstGeom>
          <a:solidFill>
            <a:srgbClr val="FFFCE8"/>
          </a:solidFill>
          <a:ln w="12700">
            <a:solidFill>
              <a:srgbClr val="C9E5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3044952" y="2414016"/>
            <a:ext cx="1362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Класификация</a:t>
            </a:r>
            <a:endParaRPr lang="en-US" sz="1320" dirty="0"/>
          </a:p>
        </p:txBody>
      </p:sp>
      <p:sp>
        <p:nvSpPr>
          <p:cNvPr id="14" name="Shape 11"/>
          <p:cNvSpPr/>
          <p:nvPr/>
        </p:nvSpPr>
        <p:spPr>
          <a:xfrm>
            <a:off x="1051560" y="3154680"/>
            <a:ext cx="1508760" cy="530352"/>
          </a:xfrm>
          <a:prstGeom prst="roundRect">
            <a:avLst>
              <a:gd name="adj" fmla="val 8621"/>
            </a:avLst>
          </a:prstGeom>
          <a:solidFill>
            <a:srgbClr val="F3FBFE"/>
          </a:solidFill>
          <a:ln w="12700">
            <a:solidFill>
              <a:srgbClr val="C9E5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5" name="Text 12"/>
          <p:cNvSpPr/>
          <p:nvPr/>
        </p:nvSpPr>
        <p:spPr>
          <a:xfrm>
            <a:off x="1124712" y="3328416"/>
            <a:ext cx="1362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Резюмиране</a:t>
            </a:r>
            <a:endParaRPr lang="en-US" sz="1320" dirty="0"/>
          </a:p>
        </p:txBody>
      </p:sp>
      <p:sp>
        <p:nvSpPr>
          <p:cNvPr id="16" name="Shape 13"/>
          <p:cNvSpPr/>
          <p:nvPr/>
        </p:nvSpPr>
        <p:spPr>
          <a:xfrm>
            <a:off x="2971800" y="3154680"/>
            <a:ext cx="1508760" cy="530352"/>
          </a:xfrm>
          <a:prstGeom prst="roundRect">
            <a:avLst>
              <a:gd name="adj" fmla="val 8621"/>
            </a:avLst>
          </a:prstGeom>
          <a:solidFill>
            <a:srgbClr val="FFFCE8"/>
          </a:solidFill>
          <a:ln w="12700">
            <a:solidFill>
              <a:srgbClr val="C9E5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3044952" y="3328416"/>
            <a:ext cx="1362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Чатботи</a:t>
            </a:r>
            <a:endParaRPr lang="en-US" sz="1320" dirty="0"/>
          </a:p>
        </p:txBody>
      </p:sp>
      <p:sp>
        <p:nvSpPr>
          <p:cNvPr id="18" name="Shape 15"/>
          <p:cNvSpPr/>
          <p:nvPr/>
        </p:nvSpPr>
        <p:spPr>
          <a:xfrm>
            <a:off x="1051560" y="4069080"/>
            <a:ext cx="1508760" cy="530352"/>
          </a:xfrm>
          <a:prstGeom prst="roundRect">
            <a:avLst>
              <a:gd name="adj" fmla="val 8621"/>
            </a:avLst>
          </a:prstGeom>
          <a:solidFill>
            <a:srgbClr val="F3FBFE"/>
          </a:solidFill>
          <a:ln w="12700">
            <a:solidFill>
              <a:srgbClr val="C9E5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9" name="Text 16"/>
          <p:cNvSpPr/>
          <p:nvPr/>
        </p:nvSpPr>
        <p:spPr>
          <a:xfrm>
            <a:off x="1124712" y="4242816"/>
            <a:ext cx="1362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Въпроси и отговори</a:t>
            </a:r>
            <a:endParaRPr lang="en-US" sz="1320" dirty="0"/>
          </a:p>
        </p:txBody>
      </p:sp>
      <p:sp>
        <p:nvSpPr>
          <p:cNvPr id="20" name="Shape 17"/>
          <p:cNvSpPr/>
          <p:nvPr/>
        </p:nvSpPr>
        <p:spPr>
          <a:xfrm>
            <a:off x="2971800" y="4069080"/>
            <a:ext cx="1508760" cy="530352"/>
          </a:xfrm>
          <a:prstGeom prst="roundRect">
            <a:avLst>
              <a:gd name="adj" fmla="val 8621"/>
            </a:avLst>
          </a:prstGeom>
          <a:solidFill>
            <a:srgbClr val="FFFCE8"/>
          </a:solidFill>
          <a:ln w="12700">
            <a:solidFill>
              <a:srgbClr val="C9E5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1" name="Text 18"/>
          <p:cNvSpPr/>
          <p:nvPr/>
        </p:nvSpPr>
        <p:spPr>
          <a:xfrm>
            <a:off x="3044952" y="4242816"/>
            <a:ext cx="1362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 ↔ текст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5806440" y="1828800"/>
            <a:ext cx="5303520" cy="228600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NLP е част от AI, която работи с човешки език: текст и реч.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Зад превода, резюметата, гласовите асистенти и чатботите стои именно NLP.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LLM са съвременен, много мощен подход в NLP.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5806440" y="4617720"/>
            <a:ext cx="52578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Ключова идея: машината не „разбира“ езика като човек, а се учи да намира закономерности в него.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езикът е труден за машините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1097280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914400" y="1737360"/>
            <a:ext cx="47548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7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1143000" y="2011680"/>
            <a:ext cx="475488" cy="475488"/>
          </a:xfrm>
          <a:prstGeom prst="ellipse">
            <a:avLst/>
          </a:prstGeom>
          <a:solidFill>
            <a:srgbClr val="DDF2F7"/>
          </a:solidFill>
          <a:ln w="12700">
            <a:solidFill>
              <a:srgbClr val="C9E3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1298448" y="21305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737360" y="1965960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Многозначност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737360" y="2304288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Една дума може да има различен смисъл според контекста.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263640" y="1737360"/>
            <a:ext cx="4754880" cy="1417320"/>
          </a:xfrm>
          <a:prstGeom prst="roundRect">
            <a:avLst>
              <a:gd name="adj" fmla="val 3871"/>
            </a:avLst>
          </a:prstGeom>
          <a:solidFill>
            <a:srgbClr val="FFFDF0"/>
          </a:solidFill>
          <a:ln w="12700">
            <a:solidFill>
              <a:srgbClr val="CCE7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Shape 10"/>
          <p:cNvSpPr/>
          <p:nvPr/>
        </p:nvSpPr>
        <p:spPr>
          <a:xfrm>
            <a:off x="6492240" y="2011680"/>
            <a:ext cx="475488" cy="475488"/>
          </a:xfrm>
          <a:prstGeom prst="ellipse">
            <a:avLst/>
          </a:prstGeom>
          <a:solidFill>
            <a:srgbClr val="FFF2B7"/>
          </a:solidFill>
          <a:ln w="12700">
            <a:solidFill>
              <a:srgbClr val="C9E3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6647688" y="21305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086600" y="1965960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7086600" y="2304288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Смисълът често зависи от предишните изречения.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914400" y="3657600"/>
            <a:ext cx="4754880" cy="1417320"/>
          </a:xfrm>
          <a:prstGeom prst="roundRect">
            <a:avLst>
              <a:gd name="adj" fmla="val 3871"/>
            </a:avLst>
          </a:prstGeom>
          <a:solidFill>
            <a:srgbClr val="F4FBFD"/>
          </a:solidFill>
          <a:ln w="12700">
            <a:solidFill>
              <a:srgbClr val="CCE7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Shape 15"/>
          <p:cNvSpPr/>
          <p:nvPr/>
        </p:nvSpPr>
        <p:spPr>
          <a:xfrm>
            <a:off x="1143000" y="3931920"/>
            <a:ext cx="475488" cy="475488"/>
          </a:xfrm>
          <a:prstGeom prst="ellipse">
            <a:avLst/>
          </a:prstGeom>
          <a:solidFill>
            <a:srgbClr val="DDF2F7"/>
          </a:solidFill>
          <a:ln w="12700">
            <a:solidFill>
              <a:srgbClr val="C9E3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9" name="Text 16"/>
          <p:cNvSpPr/>
          <p:nvPr/>
        </p:nvSpPr>
        <p:spPr>
          <a:xfrm>
            <a:off x="1298448" y="405079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1737360" y="3886200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1737360" y="4224528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Една и съща идея може да се каже по много начини.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6263640" y="3657600"/>
            <a:ext cx="4754880" cy="1417320"/>
          </a:xfrm>
          <a:prstGeom prst="roundRect">
            <a:avLst>
              <a:gd name="adj" fmla="val 3871"/>
            </a:avLst>
          </a:prstGeom>
          <a:solidFill>
            <a:srgbClr val="FFFDF0"/>
          </a:solidFill>
          <a:ln w="12700">
            <a:solidFill>
              <a:srgbClr val="CCE7EF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3" name="Shape 20"/>
          <p:cNvSpPr/>
          <p:nvPr/>
        </p:nvSpPr>
        <p:spPr>
          <a:xfrm>
            <a:off x="6492240" y="3931920"/>
            <a:ext cx="475488" cy="475488"/>
          </a:xfrm>
          <a:prstGeom prst="ellipse">
            <a:avLst/>
          </a:prstGeom>
          <a:solidFill>
            <a:srgbClr val="FFF2B7"/>
          </a:solidFill>
          <a:ln w="12700">
            <a:solidFill>
              <a:srgbClr val="C9E3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4" name="Text 21"/>
          <p:cNvSpPr/>
          <p:nvPr/>
        </p:nvSpPr>
        <p:spPr>
          <a:xfrm>
            <a:off x="6647688" y="405079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7086600" y="3886200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Нюанси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7086600" y="4224528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Ирония, жаргон, съкращения и неточен изказ объркват системите.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914400" y="5486400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Затова NLP не е просто „машината да познае думите“, а да работи със смисъл, структура и връзки в текста.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класически чатбот към LLM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777240" y="1325880"/>
            <a:ext cx="5029200" cy="3611880"/>
          </a:xfrm>
          <a:prstGeom prst="roundRect">
            <a:avLst>
              <a:gd name="adj" fmla="val 2025"/>
            </a:avLst>
          </a:prstGeom>
          <a:solidFill>
            <a:srgbClr val="F8FBFD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6355080" y="1325880"/>
            <a:ext cx="5029200" cy="3611880"/>
          </a:xfrm>
          <a:prstGeom prst="roundRect">
            <a:avLst>
              <a:gd name="adj" fmla="val 2025"/>
            </a:avLst>
          </a:prstGeom>
          <a:solidFill>
            <a:srgbClr val="F8FBFD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1143000" y="160020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Класически чатбот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6720840" y="160020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 / ChatGPT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143000" y="2240280"/>
            <a:ext cx="4343400" cy="196596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Работи по твърди правила и сценарии.</a:t>
            </a:r>
            <a:endParaRPr lang="en-US" sz="1750" dirty="0"/>
          </a:p>
          <a:p>
            <a:pPr marL="0" indent="0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Отговорите често са предварително написани.</a:t>
            </a:r>
            <a:endParaRPr lang="en-US" sz="1750" dirty="0"/>
          </a:p>
          <a:p>
            <a:pPr marL="0" indent="0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Ограничен е до конкретен набор от теми и команди.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720840" y="2240280"/>
            <a:ext cx="4343400" cy="196596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Генерира нов текст според контекста.</a:t>
            </a:r>
            <a:endParaRPr lang="en-US" sz="1750" dirty="0"/>
          </a:p>
          <a:p>
            <a:pPr marL="0" indent="0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Може да обяснява, резюмира, превежда и преформулира.</a:t>
            </a:r>
            <a:endParaRPr lang="en-US" sz="1750" dirty="0"/>
          </a:p>
          <a:p>
            <a:pPr marL="0" indent="0">
              <a:buNone/>
            </a:pPr>
            <a:r>
              <a:rPr lang="en-US" sz="17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По-гъвкав е, но и по-лесно може да греши убедително.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998464" y="3127248"/>
            <a:ext cx="146304" cy="164592"/>
          </a:xfrm>
          <a:prstGeom prst="chevron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1965960" y="5102352"/>
            <a:ext cx="8229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Основната промяна: от „избор на готов отговор“ към „генериране на отговор“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е LLM?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10972800" cy="5074920"/>
          </a:xfrm>
          <a:prstGeom prst="roundRect">
            <a:avLst>
              <a:gd name="adj" fmla="val 1441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3730752" y="2743200"/>
            <a:ext cx="274320" cy="256032"/>
          </a:xfrm>
          <a:prstGeom prst="chevron">
            <a:avLst/>
          </a:prstGeom>
          <a:solidFill>
            <a:srgbClr val="BDE7F1"/>
          </a:solidFill>
          <a:ln w="12700">
            <a:solidFill>
              <a:srgbClr val="BDE7F1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7525512" y="2743200"/>
            <a:ext cx="274320" cy="256032"/>
          </a:xfrm>
          <a:prstGeom prst="chevron">
            <a:avLst/>
          </a:prstGeom>
          <a:solidFill>
            <a:srgbClr val="BDE7F1"/>
          </a:solidFill>
          <a:ln w="12700">
            <a:solidFill>
              <a:srgbClr val="BDE7F1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Shape 6"/>
          <p:cNvSpPr/>
          <p:nvPr/>
        </p:nvSpPr>
        <p:spPr>
          <a:xfrm>
            <a:off x="960120" y="2011680"/>
            <a:ext cx="2697480" cy="2011680"/>
          </a:xfrm>
          <a:prstGeom prst="roundRect">
            <a:avLst>
              <a:gd name="adj" fmla="val 2727"/>
            </a:avLst>
          </a:prstGeom>
          <a:solidFill>
            <a:srgbClr val="F4FBFD"/>
          </a:solidFill>
          <a:ln w="12700">
            <a:solidFill>
              <a:srgbClr val="C8E3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0" name="Text 7"/>
          <p:cNvSpPr/>
          <p:nvPr/>
        </p:nvSpPr>
        <p:spPr>
          <a:xfrm>
            <a:off x="1143000" y="2331720"/>
            <a:ext cx="2331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текст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170432" y="2880360"/>
            <a:ext cx="226771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статии, сайтове, диалози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4160520" y="2011680"/>
            <a:ext cx="2697480" cy="2011680"/>
          </a:xfrm>
          <a:prstGeom prst="roundRect">
            <a:avLst>
              <a:gd name="adj" fmla="val 2727"/>
            </a:avLst>
          </a:prstGeom>
          <a:solidFill>
            <a:srgbClr val="FFFCE8"/>
          </a:solidFill>
          <a:ln w="12700">
            <a:solidFill>
              <a:srgbClr val="C8E3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4343400" y="2331720"/>
            <a:ext cx="2331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Голяма невронна мрежа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4370832" y="2880360"/>
            <a:ext cx="226771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научава закономерности в езика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7955280" y="2011680"/>
            <a:ext cx="2697480" cy="2011680"/>
          </a:xfrm>
          <a:prstGeom prst="roundRect">
            <a:avLst>
              <a:gd name="adj" fmla="val 2727"/>
            </a:avLst>
          </a:prstGeom>
          <a:solidFill>
            <a:srgbClr val="F4FBFD"/>
          </a:solidFill>
          <a:ln w="12700">
            <a:solidFill>
              <a:srgbClr val="C8E3E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6" name="Text 13"/>
          <p:cNvSpPr/>
          <p:nvPr/>
        </p:nvSpPr>
        <p:spPr>
          <a:xfrm>
            <a:off x="8138160" y="2331720"/>
            <a:ext cx="2331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Генериран отговор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8165592" y="2880360"/>
            <a:ext cx="226771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създава текст според контекста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2331720" y="452628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 = Large Language Model = голям езиков модел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005840" y="4983480"/>
            <a:ext cx="10012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Най-просто: модел, който е обучен върху много текст и предсказва какво е най-вероятно да следва в текста.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означава GPT?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685800" y="1143000"/>
            <a:ext cx="10972800" cy="5120640"/>
          </a:xfrm>
          <a:prstGeom prst="roundRect">
            <a:avLst>
              <a:gd name="adj" fmla="val 1429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1097280" y="1828800"/>
            <a:ext cx="2834640" cy="3017520"/>
          </a:xfrm>
          <a:prstGeom prst="roundRect">
            <a:avLst>
              <a:gd name="adj" fmla="val 2581"/>
            </a:avLst>
          </a:prstGeom>
          <a:solidFill>
            <a:srgbClr val="F3FBFD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2075688" y="2103120"/>
            <a:ext cx="868680" cy="868680"/>
          </a:xfrm>
          <a:prstGeom prst="ellipse">
            <a:avLst/>
          </a:prstGeom>
          <a:solidFill>
            <a:srgbClr val="DDF2F7"/>
          </a:solidFill>
          <a:ln w="12700">
            <a:solidFill>
              <a:srgbClr val="B8DB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2350008" y="2350008"/>
            <a:ext cx="301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1280160" y="3200400"/>
            <a:ext cx="2468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Generative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298448" y="3657600"/>
            <a:ext cx="24323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моделът създава нов текст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617720" y="1828800"/>
            <a:ext cx="2834640" cy="3017520"/>
          </a:xfrm>
          <a:prstGeom prst="roundRect">
            <a:avLst>
              <a:gd name="adj" fmla="val 2581"/>
            </a:avLst>
          </a:prstGeom>
          <a:solidFill>
            <a:srgbClr val="FFFCE8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Shape 10"/>
          <p:cNvSpPr/>
          <p:nvPr/>
        </p:nvSpPr>
        <p:spPr>
          <a:xfrm>
            <a:off x="5596128" y="2103120"/>
            <a:ext cx="868680" cy="868680"/>
          </a:xfrm>
          <a:prstGeom prst="ellipse">
            <a:avLst/>
          </a:prstGeom>
          <a:solidFill>
            <a:srgbClr val="FFF3AE"/>
          </a:solidFill>
          <a:ln w="12700">
            <a:solidFill>
              <a:srgbClr val="B8DB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5870448" y="2350008"/>
            <a:ext cx="301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4800600" y="3200400"/>
            <a:ext cx="2468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Pre-trained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4818888" y="3657600"/>
            <a:ext cx="24323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първо е обучен предварително върху много данни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8138160" y="1828800"/>
            <a:ext cx="2834640" cy="3017520"/>
          </a:xfrm>
          <a:prstGeom prst="roundRect">
            <a:avLst>
              <a:gd name="adj" fmla="val 2581"/>
            </a:avLst>
          </a:prstGeom>
          <a:solidFill>
            <a:srgbClr val="F3FBFD"/>
          </a:solidFill>
          <a:ln w="12700">
            <a:solidFill>
              <a:srgbClr val="CBE5EE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8" name="Shape 15"/>
          <p:cNvSpPr/>
          <p:nvPr/>
        </p:nvSpPr>
        <p:spPr>
          <a:xfrm>
            <a:off x="9116568" y="2103120"/>
            <a:ext cx="868680" cy="868680"/>
          </a:xfrm>
          <a:prstGeom prst="ellipse">
            <a:avLst/>
          </a:prstGeom>
          <a:solidFill>
            <a:srgbClr val="DDF2F7"/>
          </a:solidFill>
          <a:ln w="12700">
            <a:solidFill>
              <a:srgbClr val="B8DBE7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9" name="Text 16"/>
          <p:cNvSpPr/>
          <p:nvPr/>
        </p:nvSpPr>
        <p:spPr>
          <a:xfrm>
            <a:off x="9390888" y="2350008"/>
            <a:ext cx="301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</a:t>
            </a:r>
            <a:endParaRPr lang="en-US" sz="2800" dirty="0"/>
          </a:p>
        </p:txBody>
      </p:sp>
      <p:sp>
        <p:nvSpPr>
          <p:cNvPr id="20" name="Text 17"/>
          <p:cNvSpPr/>
          <p:nvPr/>
        </p:nvSpPr>
        <p:spPr>
          <a:xfrm>
            <a:off x="8321040" y="3200400"/>
            <a:ext cx="2468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</a:t>
            </a:r>
            <a:endParaRPr lang="en-US" sz="2000" dirty="0"/>
          </a:p>
        </p:txBody>
      </p:sp>
      <p:sp>
        <p:nvSpPr>
          <p:cNvPr id="21" name="Text 18"/>
          <p:cNvSpPr/>
          <p:nvPr/>
        </p:nvSpPr>
        <p:spPr>
          <a:xfrm>
            <a:off x="8339328" y="3657600"/>
            <a:ext cx="24323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използва Transformer архитектура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0175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 и ChatGPT – едно и също ли са?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594360" y="841248"/>
            <a:ext cx="914400" cy="54864"/>
          </a:xfrm>
          <a:prstGeom prst="rect">
            <a:avLst/>
          </a:prstGeom>
          <a:solidFill>
            <a:srgbClr val="F3E64D"/>
          </a:solidFill>
          <a:ln w="12700">
            <a:solidFill>
              <a:srgbClr val="F3E64D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1567160" y="6446520"/>
            <a:ext cx="301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6EEF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777240" y="1234440"/>
            <a:ext cx="10972800" cy="4892040"/>
          </a:xfrm>
          <a:prstGeom prst="roundRect">
            <a:avLst>
              <a:gd name="adj" fmla="val 1495"/>
            </a:avLst>
          </a:prstGeom>
          <a:solidFill>
            <a:srgbClr val="FFFFFF"/>
          </a:solidFill>
          <a:ln w="12700">
            <a:solidFill>
              <a:srgbClr val="D5E5EE"/>
            </a:solidFill>
            <a:prstDash val="solid"/>
          </a:ln>
          <a:effectLst>
            <a:outerShdw blurRad="2540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bg-BG"/>
          </a:p>
        </p:txBody>
      </p:sp>
      <p:sp>
        <p:nvSpPr>
          <p:cNvPr id="7" name="Shape 4"/>
          <p:cNvSpPr/>
          <p:nvPr/>
        </p:nvSpPr>
        <p:spPr>
          <a:xfrm>
            <a:off x="3520440" y="2240280"/>
            <a:ext cx="5120640" cy="0"/>
          </a:xfrm>
          <a:prstGeom prst="line">
            <a:avLst/>
          </a:prstGeom>
          <a:noFill/>
          <a:ln w="13970">
            <a:solidFill>
              <a:srgbClr val="B4DCE8"/>
            </a:solidFill>
            <a:prstDash val="dash"/>
          </a:ln>
        </p:spPr>
        <p:txBody>
          <a:bodyPr/>
          <a:lstStyle/>
          <a:p>
            <a:endParaRPr lang="bg-BG"/>
          </a:p>
        </p:txBody>
      </p:sp>
      <p:sp>
        <p:nvSpPr>
          <p:cNvPr id="8" name="Shape 5"/>
          <p:cNvSpPr/>
          <p:nvPr/>
        </p:nvSpPr>
        <p:spPr>
          <a:xfrm>
            <a:off x="3520440" y="3154680"/>
            <a:ext cx="5120640" cy="0"/>
          </a:xfrm>
          <a:prstGeom prst="line">
            <a:avLst/>
          </a:prstGeom>
          <a:noFill/>
          <a:ln w="13970">
            <a:solidFill>
              <a:srgbClr val="B4DCE8"/>
            </a:solidFill>
            <a:prstDash val="dash"/>
          </a:ln>
        </p:spPr>
        <p:txBody>
          <a:bodyPr/>
          <a:lstStyle/>
          <a:p>
            <a:endParaRPr lang="bg-BG"/>
          </a:p>
        </p:txBody>
      </p:sp>
      <p:sp>
        <p:nvSpPr>
          <p:cNvPr id="9" name="Shape 6"/>
          <p:cNvSpPr/>
          <p:nvPr/>
        </p:nvSpPr>
        <p:spPr>
          <a:xfrm>
            <a:off x="3520440" y="4069080"/>
            <a:ext cx="5120640" cy="0"/>
          </a:xfrm>
          <a:prstGeom prst="line">
            <a:avLst/>
          </a:prstGeom>
          <a:noFill/>
          <a:ln w="13970">
            <a:solidFill>
              <a:srgbClr val="B4DCE8"/>
            </a:solidFill>
            <a:prstDash val="dash"/>
          </a:ln>
        </p:spPr>
        <p:txBody>
          <a:bodyPr/>
          <a:lstStyle/>
          <a:p>
            <a:endParaRPr lang="bg-BG"/>
          </a:p>
        </p:txBody>
      </p:sp>
      <p:sp>
        <p:nvSpPr>
          <p:cNvPr id="10" name="Shape 7"/>
          <p:cNvSpPr/>
          <p:nvPr/>
        </p:nvSpPr>
        <p:spPr>
          <a:xfrm>
            <a:off x="3794760" y="1783080"/>
            <a:ext cx="4572000" cy="566928"/>
          </a:xfrm>
          <a:prstGeom prst="roundRect">
            <a:avLst>
              <a:gd name="adj" fmla="val 8065"/>
            </a:avLst>
          </a:prstGeom>
          <a:solidFill>
            <a:srgbClr val="EAF7FB"/>
          </a:solidFill>
          <a:ln w="12700">
            <a:solidFill>
              <a:srgbClr val="C6E1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3977640" y="1929384"/>
            <a:ext cx="1600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0" y="1929384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 / задача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3794760" y="2651760"/>
            <a:ext cx="4572000" cy="566928"/>
          </a:xfrm>
          <a:prstGeom prst="roundRect">
            <a:avLst>
              <a:gd name="adj" fmla="val 8065"/>
            </a:avLst>
          </a:prstGeom>
          <a:solidFill>
            <a:srgbClr val="FFFCE8"/>
          </a:solidFill>
          <a:ln w="12700">
            <a:solidFill>
              <a:srgbClr val="C6E1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3977640" y="2798064"/>
            <a:ext cx="1600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5715000" y="2798064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 интерфейс и поведение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3794760" y="3520440"/>
            <a:ext cx="4572000" cy="566928"/>
          </a:xfrm>
          <a:prstGeom prst="roundRect">
            <a:avLst>
              <a:gd name="adj" fmla="val 8065"/>
            </a:avLst>
          </a:prstGeom>
          <a:solidFill>
            <a:srgbClr val="EAF7FB"/>
          </a:solidFill>
          <a:ln w="12700">
            <a:solidFill>
              <a:srgbClr val="C6E1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3977640" y="3666744"/>
            <a:ext cx="1600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 модел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5715000" y="3666744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езиков модел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3794760" y="4389120"/>
            <a:ext cx="4572000" cy="566928"/>
          </a:xfrm>
          <a:prstGeom prst="roundRect">
            <a:avLst>
              <a:gd name="adj" fmla="val 8065"/>
            </a:avLst>
          </a:prstGeom>
          <a:solidFill>
            <a:srgbClr val="F8FBFD"/>
          </a:solidFill>
          <a:ln w="12700">
            <a:solidFill>
              <a:srgbClr val="C6E1EA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0" name="Text 17"/>
          <p:cNvSpPr/>
          <p:nvPr/>
        </p:nvSpPr>
        <p:spPr>
          <a:xfrm>
            <a:off x="3977640" y="4480560"/>
            <a:ext cx="201771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Изчислителна инфраструктура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5715000" y="4535424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4C64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сървъри, памет, токени, контекст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1051560" y="22402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 = модел</a:t>
            </a:r>
            <a:endParaRPr lang="en-US" sz="2200" dirty="0"/>
          </a:p>
        </p:txBody>
      </p:sp>
      <p:sp>
        <p:nvSpPr>
          <p:cNvPr id="23" name="Text 20"/>
          <p:cNvSpPr/>
          <p:nvPr/>
        </p:nvSpPr>
        <p:spPr>
          <a:xfrm>
            <a:off x="8915400" y="2240280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E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= приложение върху модела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011680" y="521208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20" dirty="0">
                <a:solidFill>
                  <a:srgbClr val="1835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Добрата аналогия е: „двигател“ срещу „готов автомобил за потребителя“.</a:t>
            </a:r>
            <a:endParaRPr lang="en-US" sz="17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2342</Words>
  <Application>Microsoft Office PowerPoint</Application>
  <PresentationFormat>Widescreen</PresentationFormat>
  <Paragraphs>346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работят GPT / LLM (ChatGPT като най-популярен пример)</dc:title>
  <dc:subject>Как работят GPT / LLM</dc:subject>
  <dc:creator>OpenAI</dc:creator>
  <cp:lastModifiedBy>Stefan Chivarov</cp:lastModifiedBy>
  <cp:revision>6</cp:revision>
  <dcterms:created xsi:type="dcterms:W3CDTF">2026-03-26T22:16:57Z</dcterms:created>
  <dcterms:modified xsi:type="dcterms:W3CDTF">2026-03-26T22:40:42Z</dcterms:modified>
</cp:coreProperties>
</file>