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1097280"/>
            <a:ext cx="4114800" cy="4114800"/>
          </a:xfrm>
          <a:prstGeom prst="ellipse">
            <a:avLst/>
          </a:prstGeom>
          <a:solidFill>
            <a:srgbClr val="0077B6">
              <a:alpha val="20000"/>
            </a:srgbClr>
          </a:solidFill>
          <a:ln w="12700">
            <a:solidFill>
              <a:srgbClr val="00B4D8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0" y="-640080"/>
            <a:ext cx="2926080" cy="2926080"/>
          </a:xfrm>
          <a:prstGeom prst="ellipse">
            <a:avLst/>
          </a:prstGeom>
          <a:solidFill>
            <a:srgbClr val="00B4D8">
              <a:alpha val="10000"/>
            </a:srgbClr>
          </a:solidFill>
          <a:ln w="12700">
            <a:solidFill>
              <a:srgbClr val="90E0EF">
                <a:alpha val="50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0" y="548640"/>
            <a:ext cx="1463040" cy="14630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20040" y="502920"/>
            <a:ext cx="2194560" cy="34747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2004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ЛЕКЦИЯ ПО AI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20040" y="100584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работят GPT</a:t>
            </a:r>
            <a:endParaRPr lang="en-US" sz="4600" dirty="0"/>
          </a:p>
        </p:txBody>
      </p:sp>
      <p:sp>
        <p:nvSpPr>
          <p:cNvPr id="9" name="Text 6"/>
          <p:cNvSpPr/>
          <p:nvPr/>
        </p:nvSpPr>
        <p:spPr>
          <a:xfrm>
            <a:off x="320040" y="173736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Езикови Модели</a:t>
            </a:r>
            <a:endParaRPr lang="en-US" sz="4600" dirty="0"/>
          </a:p>
        </p:txBody>
      </p:sp>
      <p:sp>
        <p:nvSpPr>
          <p:cNvPr id="10" name="Text 7"/>
          <p:cNvSpPr/>
          <p:nvPr/>
        </p:nvSpPr>
        <p:spPr>
          <a:xfrm>
            <a:off x="320040" y="2606040"/>
            <a:ext cx="6583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0E0EF"/>
                </a:solidFill>
              </a:rPr>
              <a:t>ChatGPT, LLM и Transformer архитектура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0" y="4434840"/>
            <a:ext cx="9144000" cy="70866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20040" y="4480560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8B2C1"/>
                </a:solidFill>
              </a:rPr>
              <a:t>2-ри курс  |  </a:t>
            </a:r>
            <a:pPr indent="0" marL="0">
              <a:buNone/>
            </a:pPr>
            <a:r>
              <a:rPr lang="en-US" sz="1400" dirty="0">
                <a:solidFill>
                  <a:srgbClr val="90E0EF"/>
                </a:solidFill>
              </a:rPr>
              <a:t>Промишлена електроника  |  </a:t>
            </a:r>
            <a:pPr indent="0" marL="0">
              <a:buNone/>
            </a:pPr>
            <a:r>
              <a:rPr lang="en-US" sz="1400" dirty="0">
                <a:solidFill>
                  <a:srgbClr val="A8B2C1"/>
                </a:solidFill>
              </a:rPr>
              <a:t>2 × 45 минути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21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6400800" cy="6400800"/>
          </a:xfrm>
          <a:prstGeom prst="ellipse">
            <a:avLst/>
          </a:prstGeom>
          <a:solidFill>
            <a:srgbClr val="0077B6">
              <a:alpha val="15000"/>
            </a:srgbClr>
          </a:solidFill>
          <a:ln w="12700">
            <a:solidFill>
              <a:srgbClr val="0077B6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0" y="457200"/>
            <a:ext cx="5486400" cy="5486400"/>
          </a:xfrm>
          <a:prstGeom prst="ellipse">
            <a:avLst/>
          </a:prstGeom>
          <a:solidFill>
            <a:srgbClr val="00B4D8">
              <a:alpha val="10000"/>
            </a:srgbClr>
          </a:solidFill>
          <a:ln w="12700">
            <a:solidFill>
              <a:srgbClr val="00B4D8">
                <a:alpha val="2500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100584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6459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00B4D8"/>
                </a:solidFill>
              </a:rPr>
              <a:t>ПАУЗА</a:t>
            </a:r>
            <a:endParaRPr lang="en-US" sz="5800" dirty="0"/>
          </a:p>
        </p:txBody>
      </p:sp>
      <p:sp>
        <p:nvSpPr>
          <p:cNvPr id="6" name="Text 3"/>
          <p:cNvSpPr/>
          <p:nvPr/>
        </p:nvSpPr>
        <p:spPr>
          <a:xfrm>
            <a:off x="914400" y="2651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FFFFF"/>
                </a:solidFill>
              </a:rPr>
              <a:t>10 минути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1371600" y="352044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A8B2C1"/>
                </a:solidFill>
              </a:rPr>
              <a:t>Час 2 продължава след почивката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2286000" y="4251960"/>
            <a:ext cx="4572000" cy="594360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0" y="4251960"/>
            <a:ext cx="4572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B4D8"/>
                </a:solidFill>
              </a:rPr>
              <a:t>Следва: Обучението на ChatGPT (RLHF)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КАК СЕ ОБУЧАВА ChatGPT – 3 Фази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2834640" cy="4041648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96112"/>
            <a:ext cx="2834640" cy="64008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950976"/>
            <a:ext cx="530352" cy="530352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950976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87552" y="950976"/>
            <a:ext cx="2057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</a:rPr>
              <a:t>Pre-training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87552" y="1298448"/>
            <a:ext cx="2057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1628"/>
                </a:solidFill>
              </a:rPr>
              <a:t>Предварително обучение</a:t>
            </a:r>
            <a:endParaRPr lang="en-US" sz="900" dirty="0"/>
          </a:p>
        </p:txBody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6040" y="978408"/>
            <a:ext cx="438912" cy="43891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438912" y="1664208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570 GB+ текст от интернет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38912" y="2286000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Задача: предвиди следващия токен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38912" y="2907792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Трае седмици на хиляди GPU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38912" y="3529584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~$4-12 млн. само за GPT-3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38912" y="4151376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Резултат: "знае" езика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246120" y="896112"/>
            <a:ext cx="2834640" cy="4041648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246120" y="896112"/>
            <a:ext cx="2834640" cy="64008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3355848" y="950976"/>
            <a:ext cx="530352" cy="530352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355848" y="950976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56CFB2"/>
                </a:solidFill>
              </a:rPr>
              <a:t>2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3959352" y="950976"/>
            <a:ext cx="2057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</a:rPr>
              <a:t>Fine-Tuning (SFT)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3959352" y="1298448"/>
            <a:ext cx="2057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1628"/>
                </a:solidFill>
              </a:rPr>
              <a:t>Надзирано донастройване</a:t>
            </a:r>
            <a:endParaRPr lang="en-US" sz="900" dirty="0"/>
          </a:p>
        </p:txBody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0" y="978408"/>
            <a:ext cx="438912" cy="438912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3410712" y="1664208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CFB2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Хора пишат примерни диалози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3410712" y="2286000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CFB2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Въпрос + идеален отговор</a:t>
            </a:r>
            <a:endParaRPr lang="en-US" sz="1100" dirty="0"/>
          </a:p>
        </p:txBody>
      </p:sp>
      <p:sp>
        <p:nvSpPr>
          <p:cNvPr id="25" name="Text 21"/>
          <p:cNvSpPr/>
          <p:nvPr/>
        </p:nvSpPr>
        <p:spPr>
          <a:xfrm>
            <a:off x="3410712" y="2907792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CFB2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Модел имитира примерите</a:t>
            </a:r>
            <a:endParaRPr lang="en-US" sz="1100" dirty="0"/>
          </a:p>
        </p:txBody>
      </p:sp>
      <p:sp>
        <p:nvSpPr>
          <p:cNvPr id="26" name="Text 22"/>
          <p:cNvSpPr/>
          <p:nvPr/>
        </p:nvSpPr>
        <p:spPr>
          <a:xfrm>
            <a:off x="3410712" y="3529584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CFB2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Превръща се от 'предсказвач'</a:t>
            </a:r>
            <a:endParaRPr lang="en-US" sz="1100" dirty="0"/>
          </a:p>
        </p:txBody>
      </p:sp>
      <p:sp>
        <p:nvSpPr>
          <p:cNvPr id="27" name="Text 23"/>
          <p:cNvSpPr/>
          <p:nvPr/>
        </p:nvSpPr>
        <p:spPr>
          <a:xfrm>
            <a:off x="3410712" y="4151376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CFB2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в 'асистент'</a:t>
            </a:r>
            <a:endParaRPr lang="en-US" sz="1100" dirty="0"/>
          </a:p>
        </p:txBody>
      </p:sp>
      <p:sp>
        <p:nvSpPr>
          <p:cNvPr id="28" name="Shape 24"/>
          <p:cNvSpPr/>
          <p:nvPr/>
        </p:nvSpPr>
        <p:spPr>
          <a:xfrm>
            <a:off x="6217920" y="896112"/>
            <a:ext cx="2834640" cy="4041648"/>
          </a:xfrm>
          <a:prstGeom prst="rect">
            <a:avLst/>
          </a:prstGeom>
          <a:solidFill>
            <a:srgbClr val="122B45"/>
          </a:solidFill>
          <a:ln w="127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9" name="Shape 25"/>
          <p:cNvSpPr/>
          <p:nvPr/>
        </p:nvSpPr>
        <p:spPr>
          <a:xfrm>
            <a:off x="6217920" y="896112"/>
            <a:ext cx="2834640" cy="6400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0" name="Shape 26"/>
          <p:cNvSpPr/>
          <p:nvPr/>
        </p:nvSpPr>
        <p:spPr>
          <a:xfrm>
            <a:off x="6327648" y="950976"/>
            <a:ext cx="530352" cy="530352"/>
          </a:xfrm>
          <a:prstGeom prst="ellipse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6327648" y="950976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A261"/>
                </a:solidFill>
              </a:rPr>
              <a:t>3</a:t>
            </a:r>
            <a:endParaRPr lang="en-US" sz="2000" dirty="0"/>
          </a:p>
        </p:txBody>
      </p:sp>
      <p:sp>
        <p:nvSpPr>
          <p:cNvPr id="32" name="Text 28"/>
          <p:cNvSpPr/>
          <p:nvPr/>
        </p:nvSpPr>
        <p:spPr>
          <a:xfrm>
            <a:off x="6931152" y="950976"/>
            <a:ext cx="2057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</a:rPr>
              <a:t>RLHF</a:t>
            </a:r>
            <a:endParaRPr lang="en-US" sz="1300" dirty="0"/>
          </a:p>
        </p:txBody>
      </p:sp>
      <p:sp>
        <p:nvSpPr>
          <p:cNvPr id="33" name="Text 29"/>
          <p:cNvSpPr/>
          <p:nvPr/>
        </p:nvSpPr>
        <p:spPr>
          <a:xfrm>
            <a:off x="6931152" y="1298448"/>
            <a:ext cx="2057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1628"/>
                </a:solidFill>
              </a:rPr>
              <a:t>Подкрепително учене от хора</a:t>
            </a:r>
            <a:endParaRPr lang="en-US" sz="900" dirty="0"/>
          </a:p>
        </p:txBody>
      </p:sp>
      <p:pic>
        <p:nvPicPr>
          <p:cNvPr id="3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9640" y="978408"/>
            <a:ext cx="438912" cy="438912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6382512" y="1664208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2 отговора → оценител избира</a:t>
            </a:r>
            <a:endParaRPr lang="en-US" sz="1100" dirty="0"/>
          </a:p>
        </p:txBody>
      </p:sp>
      <p:sp>
        <p:nvSpPr>
          <p:cNvPr id="36" name="Text 31"/>
          <p:cNvSpPr/>
          <p:nvPr/>
        </p:nvSpPr>
        <p:spPr>
          <a:xfrm>
            <a:off x="6382512" y="2286000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Reward Model учи предпочитанията</a:t>
            </a:r>
            <a:endParaRPr lang="en-US" sz="1100" dirty="0"/>
          </a:p>
        </p:txBody>
      </p:sp>
      <p:sp>
        <p:nvSpPr>
          <p:cNvPr id="37" name="Text 32"/>
          <p:cNvSpPr/>
          <p:nvPr/>
        </p:nvSpPr>
        <p:spPr>
          <a:xfrm>
            <a:off x="6382512" y="2907792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ChatGPT оптимизира score-а</a:t>
            </a:r>
            <a:endParaRPr lang="en-US" sz="1100" dirty="0"/>
          </a:p>
        </p:txBody>
      </p:sp>
      <p:sp>
        <p:nvSpPr>
          <p:cNvPr id="38" name="Text 33"/>
          <p:cNvSpPr/>
          <p:nvPr/>
        </p:nvSpPr>
        <p:spPr>
          <a:xfrm>
            <a:off x="6382512" y="3529584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Повтаря се хиляди пъти</a:t>
            </a:r>
            <a:endParaRPr lang="en-US" sz="1100" dirty="0"/>
          </a:p>
        </p:txBody>
      </p:sp>
      <p:sp>
        <p:nvSpPr>
          <p:cNvPr id="39" name="Text 34"/>
          <p:cNvSpPr/>
          <p:nvPr/>
        </p:nvSpPr>
        <p:spPr>
          <a:xfrm>
            <a:off x="6382512" y="4151376"/>
            <a:ext cx="254203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</a:rPr>
              <a:t>▸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Резултат: полезен и безопасен!</a:t>
            </a:r>
            <a:endParaRPr lang="en-US" sz="1100" dirty="0"/>
          </a:p>
        </p:txBody>
      </p:sp>
      <p:sp>
        <p:nvSpPr>
          <p:cNvPr id="40" name="Text 35"/>
          <p:cNvSpPr/>
          <p:nvPr/>
        </p:nvSpPr>
        <p:spPr>
          <a:xfrm>
            <a:off x="3090672" y="2377440"/>
            <a:ext cx="347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A8B2C1"/>
                </a:solidFill>
              </a:rPr>
              <a:t>→</a:t>
            </a:r>
            <a:endParaRPr lang="en-US" sz="2200" dirty="0"/>
          </a:p>
        </p:txBody>
      </p:sp>
      <p:sp>
        <p:nvSpPr>
          <p:cNvPr id="41" name="Text 36"/>
          <p:cNvSpPr/>
          <p:nvPr/>
        </p:nvSpPr>
        <p:spPr>
          <a:xfrm>
            <a:off x="6062472" y="2377440"/>
            <a:ext cx="34747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A8B2C1"/>
                </a:solidFill>
              </a:rPr>
              <a:t>→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4A261"/>
                </a:solidFill>
              </a:rPr>
              <a:t>RLHF – Подкрепително Учене от Обратна Връзка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1600200" cy="1600200"/>
          </a:xfrm>
          <a:prstGeom prst="ellipse">
            <a:avLst/>
          </a:prstGeom>
          <a:solidFill>
            <a:srgbClr val="00B4D8">
              <a:alpha val="85000"/>
            </a:srgbClr>
          </a:solidFill>
          <a:ln w="254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" y="96012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B4D8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274320" y="1600200"/>
            <a:ext cx="16002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Въпрос от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потребител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1901952" y="1764792"/>
            <a:ext cx="438912" cy="0"/>
          </a:xfrm>
          <a:prstGeom prst="line">
            <a:avLst/>
          </a:prstGeom>
          <a:noFill/>
          <a:ln w="25400">
            <a:solidFill>
              <a:srgbClr val="A8B2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011680" y="162763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▶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084832" y="960120"/>
            <a:ext cx="1600200" cy="1600200"/>
          </a:xfrm>
          <a:prstGeom prst="ellipse">
            <a:avLst/>
          </a:prstGeom>
          <a:solidFill>
            <a:srgbClr val="90E0EF">
              <a:alpha val="85000"/>
            </a:srgbClr>
          </a:solidFill>
          <a:ln w="25400">
            <a:solidFill>
              <a:srgbClr val="90E0E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084832" y="96012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90E0EF"/>
                </a:solidFill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2084832" y="1600200"/>
            <a:ext cx="16002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ChatGPT дава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2 отговора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712464" y="1764792"/>
            <a:ext cx="438912" cy="0"/>
          </a:xfrm>
          <a:prstGeom prst="line">
            <a:avLst/>
          </a:prstGeom>
          <a:noFill/>
          <a:ln w="25400">
            <a:solidFill>
              <a:srgbClr val="A8B2C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22192" y="162763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▶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895344" y="960120"/>
            <a:ext cx="1600200" cy="1600200"/>
          </a:xfrm>
          <a:prstGeom prst="ellipse">
            <a:avLst/>
          </a:prstGeom>
          <a:solidFill>
            <a:srgbClr val="56CFB2">
              <a:alpha val="85000"/>
            </a:srgbClr>
          </a:solidFill>
          <a:ln w="2540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895344" y="96012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6CFB2"/>
                </a:solidFill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895344" y="1600200"/>
            <a:ext cx="16002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Човек избира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по-добрия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522976" y="1764792"/>
            <a:ext cx="438912" cy="0"/>
          </a:xfrm>
          <a:prstGeom prst="line">
            <a:avLst/>
          </a:prstGeom>
          <a:noFill/>
          <a:ln w="25400">
            <a:solidFill>
              <a:srgbClr val="A8B2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32704" y="162763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▶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705856" y="960120"/>
            <a:ext cx="1600200" cy="1600200"/>
          </a:xfrm>
          <a:prstGeom prst="ellipse">
            <a:avLst/>
          </a:prstGeom>
          <a:solidFill>
            <a:srgbClr val="F4A261">
              <a:alpha val="85000"/>
            </a:srgbClr>
          </a:solidFill>
          <a:ln w="254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705856" y="96012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4A261"/>
                </a:solidFill>
              </a:rPr>
              <a:t>4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5705856" y="1600200"/>
            <a:ext cx="16002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Reward Model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се обучава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333488" y="1764792"/>
            <a:ext cx="438912" cy="0"/>
          </a:xfrm>
          <a:prstGeom prst="line">
            <a:avLst/>
          </a:prstGeom>
          <a:noFill/>
          <a:ln w="25400">
            <a:solidFill>
              <a:srgbClr val="A8B2C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43216" y="1627632"/>
            <a:ext cx="320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▶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516368" y="960120"/>
            <a:ext cx="1600200" cy="1600200"/>
          </a:xfrm>
          <a:prstGeom prst="ellipse">
            <a:avLst/>
          </a:prstGeom>
          <a:solidFill>
            <a:srgbClr val="00B4D8">
              <a:alpha val="85000"/>
            </a:srgbClr>
          </a:solidFill>
          <a:ln w="254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7516368" y="96012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B4D8"/>
                </a:solidFill>
              </a:rPr>
              <a:t>5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7516368" y="1600200"/>
            <a:ext cx="16002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GPT получава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A2B3C"/>
                </a:solidFill>
              </a:rPr>
              <a:t>'награда'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286000" y="2788920"/>
            <a:ext cx="4572000" cy="384048"/>
          </a:xfrm>
          <a:prstGeom prst="rect">
            <a:avLst/>
          </a:prstGeom>
          <a:solidFill>
            <a:srgbClr val="F4A261">
              <a:alpha val="15000"/>
            </a:srgbClr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286000" y="2788920"/>
            <a:ext cx="4572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4A261"/>
                </a:solidFill>
              </a:rPr>
              <a:t>↺  Повтаря се хиляди пъти!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74320" y="3310128"/>
            <a:ext cx="8595360" cy="157276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34015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A261"/>
                </a:solidFill>
              </a:rPr>
              <a:t>Защо RLHF е революционен?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57200" y="3794760"/>
            <a:ext cx="457200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Без RLHF GPT може да е некоректен, опасен или безполезен – само добър в предвиждане на токени.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С RLHF той се 'изравнява' с човешките ценности: полезен, безопасен, честен.</a:t>
            </a:r>
            <a:endParaRPr lang="en-US" sz="1200" dirty="0"/>
          </a:p>
        </p:txBody>
      </p:sp>
      <p:pic>
        <p:nvPicPr>
          <p:cNvPr id="3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0" y="3401568"/>
            <a:ext cx="777240" cy="777240"/>
          </a:xfrm>
          <a:prstGeom prst="rect">
            <a:avLst/>
          </a:prstGeom>
        </p:spPr>
      </p:pic>
      <p:sp>
        <p:nvSpPr>
          <p:cNvPr id="33" name="Text 30"/>
          <p:cNvSpPr/>
          <p:nvPr/>
        </p:nvSpPr>
        <p:spPr>
          <a:xfrm>
            <a:off x="5120640" y="42062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8B2C1"/>
                </a:solidFill>
              </a:rPr>
              <a:t>Изследователи оценители: ~40 души постоянно оценяват отговорите в OpenAI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B4D8"/>
                </a:solidFill>
              </a:rPr>
              <a:t>КАК ChatGPT ГЕНЕРИРА ОТГОВОР – Стъпка по Стъпка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987552"/>
            <a:ext cx="475488" cy="475488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987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932688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B4D8"/>
                </a:solidFill>
              </a:rPr>
              <a:t>Токенизация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Текстът се разбива на ~100K токена речник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12064" y="1463040"/>
            <a:ext cx="0" cy="256032"/>
          </a:xfrm>
          <a:prstGeom prst="line">
            <a:avLst/>
          </a:prstGeom>
          <a:noFill/>
          <a:ln w="15240">
            <a:solidFill>
              <a:srgbClr val="00B4D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792224"/>
            <a:ext cx="475488" cy="475488"/>
          </a:xfrm>
          <a:prstGeom prst="ellipse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79222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1737360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0E0EF"/>
                </a:solidFill>
              </a:rPr>
              <a:t>Embedding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822960" y="2084832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Всеки токен → вектор от 1536 числа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12064" y="2267712"/>
            <a:ext cx="0" cy="256032"/>
          </a:xfrm>
          <a:prstGeom prst="line">
            <a:avLst/>
          </a:prstGeom>
          <a:noFill/>
          <a:ln w="15240">
            <a:solidFill>
              <a:srgbClr val="90E0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74320" y="2596896"/>
            <a:ext cx="475488" cy="475488"/>
          </a:xfrm>
          <a:prstGeom prst="ellipse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25968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56CFB2"/>
                </a:solidFill>
              </a:rPr>
              <a:t>Positional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22960" y="2889504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+ Числов код за позицията (1-ви, 2-ри...)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12064" y="3072384"/>
            <a:ext cx="0" cy="256032"/>
          </a:xfrm>
          <a:prstGeom prst="line">
            <a:avLst/>
          </a:prstGeom>
          <a:noFill/>
          <a:ln w="15240">
            <a:solidFill>
              <a:srgbClr val="56CFB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3401568"/>
            <a:ext cx="475488" cy="475488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34015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22960" y="3346704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4A261"/>
                </a:solidFill>
              </a:rPr>
              <a:t>96x Transformer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822960" y="3694176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Self-Attention + FFN × 96 слоя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12064" y="3877056"/>
            <a:ext cx="0" cy="256032"/>
          </a:xfrm>
          <a:prstGeom prst="line">
            <a:avLst/>
          </a:prstGeom>
          <a:noFill/>
          <a:ln w="15240">
            <a:solidFill>
              <a:srgbClr val="F4A26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4206240"/>
            <a:ext cx="475488" cy="475488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42062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5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822960" y="4151376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B4D8"/>
                </a:solidFill>
              </a:rPr>
              <a:t>Вероятности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822960" y="4498848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Списък с ~100K токена и вероятност %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987552"/>
            <a:ext cx="475488" cy="475488"/>
          </a:xfrm>
          <a:prstGeom prst="ellipse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00600" y="987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6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349240" y="932688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56CFB2"/>
                </a:solidFill>
              </a:rPr>
              <a:t>Temperature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5349240" y="128016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Избира токен с малко случайност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800600" y="1792224"/>
            <a:ext cx="475488" cy="475488"/>
          </a:xfrm>
          <a:prstGeom prst="ellipse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00600" y="179222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7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349240" y="1737360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0E0EF"/>
                </a:solidFill>
              </a:rPr>
              <a:t>Повторение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5349240" y="2084832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Добавя токена → следваща итерация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800600" y="2596896"/>
            <a:ext cx="475488" cy="475488"/>
          </a:xfrm>
          <a:prstGeom prst="ellipse">
            <a:avLst/>
          </a:prstGeom>
          <a:solidFill>
            <a:srgbClr val="A8B2C1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00600" y="25968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8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5349240" y="2542032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A8B2C1"/>
                </a:solidFill>
              </a:rPr>
              <a:t>Спиране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5349240" y="2889504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END токен или достигнат лимит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800600" y="3401568"/>
            <a:ext cx="475488" cy="475488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00600" y="34015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9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5349240" y="3346704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0B4D8"/>
                </a:solidFill>
              </a:rPr>
              <a:t>Отговорът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5349240" y="3694176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Всички токени заедно = финален текст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800600" y="3858768"/>
            <a:ext cx="4160520" cy="114300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37760" y="391363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6CFB2"/>
                </a:solidFill>
              </a:rPr>
              <a:t>Temperature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4892040" y="4279392"/>
            <a:ext cx="1143000" cy="566928"/>
          </a:xfrm>
          <a:prstGeom prst="rect">
            <a:avLst/>
          </a:prstGeom>
          <a:solidFill>
            <a:srgbClr val="0D2137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892040" y="4279392"/>
            <a:ext cx="1143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0E0EF"/>
                </a:solidFill>
              </a:rPr>
              <a:t>T=0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90E0EF"/>
                </a:solidFill>
              </a:rPr>
              <a:t>Детерминиран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6172200" y="4279392"/>
            <a:ext cx="1143000" cy="566928"/>
          </a:xfrm>
          <a:prstGeom prst="rect">
            <a:avLst/>
          </a:prstGeom>
          <a:solidFill>
            <a:srgbClr val="0D2137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172200" y="4279392"/>
            <a:ext cx="1143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56CFB2"/>
                </a:solidFill>
              </a:rPr>
              <a:t>T=0.7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56CFB2"/>
                </a:solidFill>
              </a:rPr>
              <a:t>Балансиран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7452360" y="4279392"/>
            <a:ext cx="1143000" cy="566928"/>
          </a:xfrm>
          <a:prstGeom prst="rect">
            <a:avLst/>
          </a:prstGeom>
          <a:solidFill>
            <a:srgbClr val="0D2137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452360" y="4279392"/>
            <a:ext cx="1143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4A261"/>
                </a:solidFill>
              </a:rPr>
              <a:t>T=2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F4A261"/>
                </a:solidFill>
              </a:rPr>
              <a:t>Творчески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63946"/>
                </a:solidFill>
              </a:rPr>
              <a:t>ОГРАНИЧЕНИЯ И ХАЛЮЦИНАЦИИ на LLM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069080" cy="1463040"/>
          </a:xfrm>
          <a:prstGeom prst="rect">
            <a:avLst/>
          </a:prstGeom>
          <a:solidFill>
            <a:srgbClr val="0A1628"/>
          </a:solidFill>
          <a:ln w="12700">
            <a:solidFill>
              <a:srgbClr val="E6394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46304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24128" y="1069848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3946"/>
                </a:solidFill>
              </a:rPr>
              <a:t>Халюцинации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024128" y="146304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Измисля факти, убедително звучащи но грешни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663440" y="960120"/>
            <a:ext cx="4069080" cy="1463040"/>
          </a:xfrm>
          <a:prstGeom prst="rect">
            <a:avLst/>
          </a:prstGeom>
          <a:solidFill>
            <a:srgbClr val="0A1628"/>
          </a:solidFill>
          <a:ln w="127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46304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13248" y="1069848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A261"/>
                </a:solidFill>
              </a:rPr>
              <a:t>Без Разбиране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5413248" y="146304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Само статистика – не 'знае' нищо наистина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274320" y="2651760"/>
            <a:ext cx="4069080" cy="1463040"/>
          </a:xfrm>
          <a:prstGeom prst="rect">
            <a:avLst/>
          </a:prstGeom>
          <a:solidFill>
            <a:srgbClr val="0A1628"/>
          </a:solidFill>
          <a:ln w="127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54680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24128" y="2761488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A261"/>
                </a:solidFill>
              </a:rPr>
              <a:t>Training Cutoff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1024128" y="315468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Не знае новини след датата на обучение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663440" y="2651760"/>
            <a:ext cx="4069080" cy="1463040"/>
          </a:xfrm>
          <a:prstGeom prst="rect">
            <a:avLst/>
          </a:prstGeom>
          <a:solidFill>
            <a:srgbClr val="0A1628"/>
          </a:solidFill>
          <a:ln w="12700">
            <a:solidFill>
              <a:srgbClr val="E6394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3154680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13248" y="2761488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3946"/>
                </a:solidFill>
              </a:rPr>
              <a:t>Слаба Математика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5413248" y="315468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Грешки при сложни изчисления без инструменти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274320" y="4407408"/>
            <a:ext cx="8595360" cy="621792"/>
          </a:xfrm>
          <a:prstGeom prst="rect">
            <a:avLst/>
          </a:prstGeom>
          <a:solidFill>
            <a:srgbClr val="0A1628"/>
          </a:solidFill>
          <a:ln w="12700">
            <a:solidFill>
              <a:srgbClr val="E63946"/>
            </a:solidFill>
            <a:prstDash val="solid"/>
          </a:ln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4471416"/>
            <a:ext cx="457200" cy="4572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960120" y="4462272"/>
            <a:ext cx="7818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3946"/>
                </a:solidFill>
              </a:rPr>
              <a:t>ChatGPT НЕ 'мисли' – той е статистически предсказвач! Винаги верифицирайте важни факти!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КОНКУРЕНТИ И БЪДЕЩЕТО НА LLM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1572768" cy="214884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96112"/>
            <a:ext cx="1572768" cy="45720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896112"/>
            <a:ext cx="157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ChatGPT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74320" y="1371600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8B2C1"/>
                </a:solidFill>
              </a:rPr>
              <a:t>OpenAI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65760" y="1755648"/>
            <a:ext cx="138988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Най-популярен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Платен и безплатен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011680" y="896112"/>
            <a:ext cx="1572768" cy="2148840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011680" y="896112"/>
            <a:ext cx="1572768" cy="4572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011680" y="896112"/>
            <a:ext cx="157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Gemini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011680" y="1371600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8B2C1"/>
                </a:solidFill>
              </a:rPr>
              <a:t>Google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103120" y="1755648"/>
            <a:ext cx="138988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В Google Search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Mulrimodal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749040" y="896112"/>
            <a:ext cx="1572768" cy="2148840"/>
          </a:xfrm>
          <a:prstGeom prst="rect">
            <a:avLst/>
          </a:prstGeom>
          <a:solidFill>
            <a:srgbClr val="122B45"/>
          </a:solidFill>
          <a:ln w="127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749040" y="896112"/>
            <a:ext cx="1572768" cy="4572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49040" y="896112"/>
            <a:ext cx="157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Claude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749040" y="1371600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8B2C1"/>
                </a:solidFill>
              </a:rPr>
              <a:t>Anthropic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840480" y="1755648"/>
            <a:ext cx="138988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Фокус: безопасност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Дълъг контекст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0" y="896112"/>
            <a:ext cx="1572768" cy="2148840"/>
          </a:xfrm>
          <a:prstGeom prst="rect">
            <a:avLst/>
          </a:prstGeom>
          <a:solidFill>
            <a:srgbClr val="122B45"/>
          </a:solidFill>
          <a:ln w="12700">
            <a:solidFill>
              <a:srgbClr val="90E0E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0" y="896112"/>
            <a:ext cx="1572768" cy="457200"/>
          </a:xfrm>
          <a:prstGeom prst="rect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0" y="896112"/>
            <a:ext cx="157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LLaMA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86400" y="1371600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8B2C1"/>
                </a:solidFill>
              </a:rPr>
              <a:t>Meta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577840" y="1755648"/>
            <a:ext cx="138988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Отворен код!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Локално ползване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223760" y="896112"/>
            <a:ext cx="1572768" cy="214884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896112"/>
            <a:ext cx="1572768" cy="45720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223760" y="896112"/>
            <a:ext cx="157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Mistral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223760" y="1371600"/>
            <a:ext cx="15727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8B2C1"/>
                </a:solidFill>
              </a:rPr>
              <a:t>Mistral AI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315200" y="1755648"/>
            <a:ext cx="1389888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Малко, но ефективно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</a:rPr>
              <a:t>Отворен код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74320" y="3200400"/>
            <a:ext cx="8595360" cy="384048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320040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4D8"/>
                </a:solidFill>
              </a:rPr>
              <a:t>Тенденции в развитието</a:t>
            </a:r>
            <a:endParaRPr lang="en-US" sz="1400" dirty="0"/>
          </a:p>
        </p:txBody>
      </p:sp>
      <p:pic>
        <p:nvPicPr>
          <p:cNvPr id="3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" y="3776472"/>
            <a:ext cx="384048" cy="384048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868680" y="3703320"/>
            <a:ext cx="3657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B4D8"/>
                </a:solidFill>
              </a:rPr>
              <a:t>Multimodal: текст + изображения + звук + видео</a:t>
            </a:r>
            <a:endParaRPr lang="en-US" sz="1200" dirty="0"/>
          </a:p>
        </p:txBody>
      </p:sp>
      <p:pic>
        <p:nvPicPr>
          <p:cNvPr id="3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3168" y="3776472"/>
            <a:ext cx="384048" cy="384048"/>
          </a:xfrm>
          <a:prstGeom prst="rect">
            <a:avLst/>
          </a:prstGeom>
        </p:spPr>
      </p:pic>
      <p:sp>
        <p:nvSpPr>
          <p:cNvPr id="34" name="Text 30"/>
          <p:cNvSpPr/>
          <p:nvPr/>
        </p:nvSpPr>
        <p:spPr>
          <a:xfrm>
            <a:off x="5257800" y="3703320"/>
            <a:ext cx="3657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6CFB2"/>
                </a:solidFill>
              </a:rPr>
              <a:t>По-малки и ефективни модели (Phi, Mistral)</a:t>
            </a:r>
            <a:endParaRPr lang="en-US" sz="1200" dirty="0"/>
          </a:p>
        </p:txBody>
      </p:sp>
      <p:pic>
        <p:nvPicPr>
          <p:cNvPr id="3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4434840"/>
            <a:ext cx="384048" cy="384048"/>
          </a:xfrm>
          <a:prstGeom prst="rect">
            <a:avLst/>
          </a:prstGeom>
        </p:spPr>
      </p:pic>
      <p:sp>
        <p:nvSpPr>
          <p:cNvPr id="36" name="Text 31"/>
          <p:cNvSpPr/>
          <p:nvPr/>
        </p:nvSpPr>
        <p:spPr>
          <a:xfrm>
            <a:off x="868680" y="4361688"/>
            <a:ext cx="3657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A261"/>
                </a:solidFill>
              </a:rPr>
              <a:t>По-добро разсъждение (Reasoning / Chain-of-thought)</a:t>
            </a:r>
            <a:endParaRPr lang="en-US" sz="1200" dirty="0"/>
          </a:p>
        </p:txBody>
      </p:sp>
      <p:pic>
        <p:nvPicPr>
          <p:cNvPr id="3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168" y="4434840"/>
            <a:ext cx="384048" cy="384048"/>
          </a:xfrm>
          <a:prstGeom prst="rect">
            <a:avLst/>
          </a:prstGeom>
        </p:spPr>
      </p:pic>
      <p:sp>
        <p:nvSpPr>
          <p:cNvPr id="38" name="Text 32"/>
          <p:cNvSpPr/>
          <p:nvPr/>
        </p:nvSpPr>
        <p:spPr>
          <a:xfrm>
            <a:off x="5257800" y="4361688"/>
            <a:ext cx="3657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0E0EF"/>
                </a:solidFill>
              </a:rPr>
              <a:t>Агенти: AI, автономно използващи инструменти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КЛЮЧОВИ КОНЦЕПЦИИ – Запомнете!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9264"/>
            <a:ext cx="73152" cy="5486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896112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</a:rPr>
              <a:t>NLP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783080" y="896112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AI за обработка на човешки език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09160" y="896112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09160" y="969264"/>
            <a:ext cx="73152" cy="548640"/>
          </a:xfrm>
          <a:prstGeom prst="rect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10328" y="896112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0E0EF"/>
                </a:solidFill>
              </a:rPr>
              <a:t>Токен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217920" y="896112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Основна единица текст (~3/4 дума)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1691640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764792"/>
            <a:ext cx="73152" cy="54864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" y="1691640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6CFB2"/>
                </a:solidFill>
              </a:rPr>
              <a:t>Embedding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783080" y="1691640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Числово представяне на токен (вектор)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09160" y="1691640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709160" y="1764792"/>
            <a:ext cx="73152" cy="54864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10328" y="1691640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A261"/>
                </a:solidFill>
              </a:rPr>
              <a:t>Transformer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17920" y="1691640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Архитектурата, революционизирала AI (2017)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2487168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2560320"/>
            <a:ext cx="73152" cy="5486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" y="2487168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</a:rPr>
              <a:t>Self-Attention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783080" y="2487168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Механизъм – всяка дума вижда всяка друга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09160" y="2487168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09160" y="2560320"/>
            <a:ext cx="73152" cy="54864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10328" y="2487168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6CFB2"/>
                </a:solidFill>
              </a:rPr>
              <a:t>Pre-training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217920" y="2487168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Обучение на огромен текстов корпус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3282696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74320" y="3355848"/>
            <a:ext cx="73152" cy="54864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5488" y="3282696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A261"/>
                </a:solidFill>
              </a:rPr>
              <a:t>RLHF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783080" y="3282696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Обучение с обратна връзка от хора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709160" y="3282696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709160" y="3355848"/>
            <a:ext cx="73152" cy="548640"/>
          </a:xfrm>
          <a:prstGeom prst="rect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10328" y="3282696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0E0EF"/>
                </a:solidFill>
              </a:rPr>
              <a:t>Context Window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217920" y="3282696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Работната памет на модела (128K токена)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274320" y="4078224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74320" y="4151376"/>
            <a:ext cx="73152" cy="54864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5488" y="4078224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6CFB2"/>
                </a:solidFill>
              </a:rPr>
              <a:t>Temperature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783080" y="4078224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Параметър за творческост при генерирането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709160" y="4078224"/>
            <a:ext cx="4206240" cy="694944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09160" y="4151376"/>
            <a:ext cx="73152" cy="54864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10328" y="4078224"/>
            <a:ext cx="12801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63946"/>
                </a:solidFill>
              </a:rPr>
              <a:t>Халюцинации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217920" y="4078224"/>
            <a:ext cx="2633472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Измислени но правдоподобни факти от LLM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ПРЕПОРЪЧАНИ РЕСУРСИ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4114800" cy="38404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9611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YouTube – Задължително гледайте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353312"/>
            <a:ext cx="411480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353312"/>
            <a:ext cx="73152" cy="65836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40817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★ "But what is a GPT?"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1719072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3Blue1Brown  |  youtu.be/wjZofJX0v4M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2157984"/>
            <a:ext cx="411480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2157984"/>
            <a:ext cx="73152" cy="65836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22128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★ "Attention in Transformers"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523744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3Blue1Brown  |  youtu.be/eMlx5fFNoYc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74320" y="2962656"/>
            <a:ext cx="411480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30175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"Let's build GPT from scratch"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11480" y="3328416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Karpathy  |  youtu.be/kCc8FmEb1nY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74320" y="3767328"/>
            <a:ext cx="411480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82219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"Transformer Neural Networks"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1480" y="413308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StatQuest  |  youtu.be/zxQyTK8quyY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663440" y="896112"/>
            <a:ext cx="4160520" cy="384048"/>
          </a:xfrm>
          <a:prstGeom prst="rect">
            <a:avLst/>
          </a:prstGeom>
          <a:solidFill>
            <a:srgbClr val="0077B6"/>
          </a:solidFill>
          <a:ln w="12700">
            <a:solidFill>
              <a:srgbClr val="0077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896112"/>
            <a:ext cx="41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Сайтове и Инструменти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663440" y="1353312"/>
            <a:ext cx="416052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63440" y="1353312"/>
            <a:ext cx="73152" cy="65836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1408176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</a:rPr>
              <a:t>★ The Illustrated Transformer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0600" y="1719072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jalammar.github.io – ЗАДЪЛЖИТЕЛНО!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63440" y="2157984"/>
            <a:ext cx="416052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63440" y="2157984"/>
            <a:ext cx="73152" cy="658368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0600" y="221284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6CFB2"/>
                </a:solidFill>
              </a:rPr>
              <a:t>★ OpenAI Tokenizer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0600" y="2523744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platform.openai.com/tokenizer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663440" y="2962656"/>
            <a:ext cx="416052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00600" y="30175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LM Studio – локален LLM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800600" y="3328416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lmstudio.ai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663440" y="3767328"/>
            <a:ext cx="416052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00600" y="382219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• Ollama – локален LLM CLI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00600" y="413308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ollama.com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274320" y="4617720"/>
            <a:ext cx="8595360" cy="411480"/>
          </a:xfrm>
          <a:prstGeom prst="rect">
            <a:avLst/>
          </a:prstGeom>
          <a:solidFill>
            <a:srgbClr val="0A162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" y="461772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0E0EF"/>
                </a:solidFill>
              </a:rPr>
              <a:t>BG: Търсете 'ChatGPT как работи' и 'Transformer невронна мрежа' в YouTube на български!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371600"/>
            <a:ext cx="7315200" cy="7315200"/>
          </a:xfrm>
          <a:prstGeom prst="ellipse">
            <a:avLst/>
          </a:prstGeom>
          <a:solidFill>
            <a:srgbClr val="0077B6">
              <a:alpha val="12000"/>
            </a:srgbClr>
          </a:solidFill>
          <a:ln w="12700">
            <a:solidFill>
              <a:srgbClr val="0077B6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914400"/>
            <a:ext cx="5486400" cy="5486400"/>
          </a:xfrm>
          <a:prstGeom prst="ellipse">
            <a:avLst/>
          </a:prstGeom>
          <a:solidFill>
            <a:srgbClr val="00B4D8">
              <a:alpha val="8000"/>
            </a:srgbClr>
          </a:solidFill>
          <a:ln w="12700">
            <a:solidFill>
              <a:srgbClr val="00B4D8">
                <a:alpha val="2200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457200"/>
            <a:ext cx="1371600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920240"/>
            <a:ext cx="8229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Благодарим за вниманието!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00B4D8"/>
                </a:solidFill>
              </a:rPr>
              <a:t>Как работят GPT Езикови Модели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2286000" y="3611880"/>
            <a:ext cx="4572000" cy="530352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2286000" y="3611880"/>
            <a:ext cx="45720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0E0EF"/>
                </a:solidFill>
              </a:rPr>
              <a:t>Следваща лекция: Приложения на AI в Промишлената Електроника</a:t>
            </a:r>
            <a:endParaRPr lang="en-US" sz="11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0" y="4370832"/>
            <a:ext cx="594360" cy="5943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14400" y="4370832"/>
            <a:ext cx="7315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B4D8"/>
                </a:solidFill>
              </a:rPr>
              <a:t>Въпроси?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B4D8"/>
                </a:solidFill>
              </a:rPr>
              <a:t>ПЛАН НА ЛЕКЦИЯТА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960120"/>
            <a:ext cx="4251960" cy="1115568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960120"/>
            <a:ext cx="82296" cy="111556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93192" y="1051560"/>
            <a:ext cx="658368" cy="256032"/>
          </a:xfrm>
          <a:prstGeom prst="rect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1051560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B4D8"/>
                </a:solidFill>
              </a:rPr>
              <a:t>Час 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520440" y="1051560"/>
            <a:ext cx="804672" cy="256032"/>
          </a:xfrm>
          <a:prstGeom prst="rect">
            <a:avLst/>
          </a:prstGeom>
          <a:solidFill>
            <a:srgbClr val="0D2137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20440" y="1051560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B4D8"/>
                </a:solidFill>
              </a:rPr>
              <a:t>10 мин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93192" y="1399032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NLP – Обработка на Естествен Език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228600" y="2258568"/>
            <a:ext cx="4251960" cy="1115568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28600" y="2258568"/>
            <a:ext cx="82296" cy="1115568"/>
          </a:xfrm>
          <a:prstGeom prst="rect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93192" y="2350008"/>
            <a:ext cx="658368" cy="256032"/>
          </a:xfrm>
          <a:prstGeom prst="rect">
            <a:avLst/>
          </a:prstGeom>
          <a:solidFill>
            <a:srgbClr val="90E0EF">
              <a:alpha val="20000"/>
            </a:srgbClr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3192" y="2350008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0E0EF"/>
                </a:solidFill>
              </a:rPr>
              <a:t>Час 1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3520440" y="2350008"/>
            <a:ext cx="804672" cy="256032"/>
          </a:xfrm>
          <a:prstGeom prst="rect">
            <a:avLst/>
          </a:prstGeom>
          <a:solidFill>
            <a:srgbClr val="0D2137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520440" y="2350008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0E0EF"/>
                </a:solidFill>
              </a:rPr>
              <a:t>20 мин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93192" y="2697480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История на LLM и GPT версии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228600" y="3557016"/>
            <a:ext cx="4251960" cy="1115568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28600" y="3557016"/>
            <a:ext cx="82296" cy="1115568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93192" y="3648456"/>
            <a:ext cx="658368" cy="256032"/>
          </a:xfrm>
          <a:prstGeom prst="rect">
            <a:avLst/>
          </a:prstGeom>
          <a:solidFill>
            <a:srgbClr val="56CFB2">
              <a:alpha val="20000"/>
            </a:srgbClr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93192" y="3648456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6CFB2"/>
                </a:solidFill>
              </a:rPr>
              <a:t>Час 1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520440" y="3648456"/>
            <a:ext cx="804672" cy="256032"/>
          </a:xfrm>
          <a:prstGeom prst="rect">
            <a:avLst/>
          </a:prstGeom>
          <a:solidFill>
            <a:srgbClr val="0D2137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20440" y="3648456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6CFB2"/>
                </a:solidFill>
              </a:rPr>
              <a:t>20 мин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93192" y="3995928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Transformer &amp; Attention механизъм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754880" y="960120"/>
            <a:ext cx="4251960" cy="1115568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54880" y="960120"/>
            <a:ext cx="82296" cy="1115568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19472" y="1051560"/>
            <a:ext cx="658368" cy="256032"/>
          </a:xfrm>
          <a:prstGeom prst="rect">
            <a:avLst/>
          </a:prstGeom>
          <a:solidFill>
            <a:srgbClr val="F4A261">
              <a:alpha val="20000"/>
            </a:srgbClr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19472" y="1051560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261"/>
                </a:solidFill>
              </a:rPr>
              <a:t>Час 2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8046720" y="1051560"/>
            <a:ext cx="804672" cy="256032"/>
          </a:xfrm>
          <a:prstGeom prst="rect">
            <a:avLst/>
          </a:prstGeom>
          <a:solidFill>
            <a:srgbClr val="0D2137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046720" y="1051560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4A261"/>
                </a:solidFill>
              </a:rPr>
              <a:t>15 мин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19472" y="1399032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Как се обучава ChatGPT (RLHF)</a:t>
            </a:r>
            <a:endParaRPr lang="en-US" sz="1250" dirty="0"/>
          </a:p>
        </p:txBody>
      </p:sp>
      <p:sp>
        <p:nvSpPr>
          <p:cNvPr id="32" name="Shape 30"/>
          <p:cNvSpPr/>
          <p:nvPr/>
        </p:nvSpPr>
        <p:spPr>
          <a:xfrm>
            <a:off x="4754880" y="2258568"/>
            <a:ext cx="4251960" cy="1115568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54880" y="2258568"/>
            <a:ext cx="82296" cy="111556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919472" y="2350008"/>
            <a:ext cx="658368" cy="256032"/>
          </a:xfrm>
          <a:prstGeom prst="rect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19472" y="2350008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B4D8"/>
                </a:solidFill>
              </a:rPr>
              <a:t>Час 2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8046720" y="2350008"/>
            <a:ext cx="804672" cy="256032"/>
          </a:xfrm>
          <a:prstGeom prst="rect">
            <a:avLst/>
          </a:prstGeom>
          <a:solidFill>
            <a:srgbClr val="0D2137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046720" y="2350008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B4D8"/>
                </a:solidFill>
              </a:rPr>
              <a:t>10 мин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4919472" y="2697480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Генериране на отговор стъпка по стъпка</a:t>
            </a:r>
            <a:endParaRPr lang="en-US" sz="1250" dirty="0"/>
          </a:p>
        </p:txBody>
      </p:sp>
      <p:sp>
        <p:nvSpPr>
          <p:cNvPr id="39" name="Shape 37"/>
          <p:cNvSpPr/>
          <p:nvPr/>
        </p:nvSpPr>
        <p:spPr>
          <a:xfrm>
            <a:off x="4754880" y="3557016"/>
            <a:ext cx="4251960" cy="1115568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54880" y="3557016"/>
            <a:ext cx="82296" cy="111556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919472" y="3648456"/>
            <a:ext cx="658368" cy="256032"/>
          </a:xfrm>
          <a:prstGeom prst="rect">
            <a:avLst/>
          </a:prstGeom>
          <a:solidFill>
            <a:srgbClr val="E63946">
              <a:alpha val="20000"/>
            </a:srgbClr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19472" y="3648456"/>
            <a:ext cx="658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3946"/>
                </a:solidFill>
              </a:rPr>
              <a:t>Час 2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8046720" y="3648456"/>
            <a:ext cx="804672" cy="256032"/>
          </a:xfrm>
          <a:prstGeom prst="rect">
            <a:avLst/>
          </a:prstGeom>
          <a:solidFill>
            <a:srgbClr val="0D2137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046720" y="3648456"/>
            <a:ext cx="804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E63946"/>
                </a:solidFill>
              </a:rPr>
              <a:t>5 мин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4919472" y="3995928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Ограничения, халюцинации, бъдеще</a:t>
            </a:r>
            <a:endParaRPr lang="en-US" sz="1250" dirty="0"/>
          </a:p>
        </p:txBody>
      </p:sp>
      <p:sp>
        <p:nvSpPr>
          <p:cNvPr id="46" name="Shape 44"/>
          <p:cNvSpPr/>
          <p:nvPr/>
        </p:nvSpPr>
        <p:spPr>
          <a:xfrm>
            <a:off x="4343400" y="960120"/>
            <a:ext cx="457200" cy="38404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507992" y="960120"/>
            <a:ext cx="36576" cy="3840480"/>
          </a:xfrm>
          <a:prstGeom prst="rect">
            <a:avLst/>
          </a:prstGeom>
          <a:solidFill>
            <a:srgbClr val="0077B6"/>
          </a:solidFill>
          <a:ln w="12700">
            <a:solidFill>
              <a:srgbClr val="0077B6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B4D8"/>
                </a:solidFill>
              </a:rPr>
              <a:t>ВЪВЕДЕНИЕ: Обработка на Естествен Език (NLP)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023360" cy="12344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96012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4D8"/>
                </a:solidFill>
              </a:rPr>
              <a:t>Какво е NLP?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1307592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90E0EF"/>
                </a:solidFill>
              </a:rPr>
              <a:t>Клон на AI, даващ на компютрите способността да разбират, интерпретират и генерират човешки език.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26280" y="896112"/>
            <a:ext cx="1389888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873752" y="1005840"/>
            <a:ext cx="685800" cy="685800"/>
          </a:xfrm>
          <a:prstGeom prst="ellipse">
            <a:avLst/>
          </a:prstGeom>
          <a:solidFill>
            <a:srgbClr val="00B4D8">
              <a:alpha val="85000"/>
            </a:srgbClr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2624" y="1069848"/>
            <a:ext cx="448056" cy="44805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4526280" y="1755648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Машинен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Превод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4526280" y="2304288"/>
            <a:ext cx="13898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A8B2C1"/>
                </a:solidFill>
              </a:rPr>
              <a:t>Google Translate</a:t>
            </a:r>
            <a:endParaRPr lang="en-US" sz="800" dirty="0"/>
          </a:p>
        </p:txBody>
      </p:sp>
      <p:sp>
        <p:nvSpPr>
          <p:cNvPr id="12" name="Shape 9"/>
          <p:cNvSpPr/>
          <p:nvPr/>
        </p:nvSpPr>
        <p:spPr>
          <a:xfrm>
            <a:off x="6044184" y="896112"/>
            <a:ext cx="1389888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391656" y="1005840"/>
            <a:ext cx="685800" cy="685800"/>
          </a:xfrm>
          <a:prstGeom prst="ellipse">
            <a:avLst/>
          </a:prstGeom>
          <a:solidFill>
            <a:srgbClr val="56CFB2">
              <a:alpha val="85000"/>
            </a:srgbClr>
          </a:solidFill>
          <a:ln w="12700">
            <a:solidFill>
              <a:srgbClr val="56CFB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0528" y="1069848"/>
            <a:ext cx="448056" cy="448056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6044184" y="1755648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Чат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Асистенти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6044184" y="2304288"/>
            <a:ext cx="13898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A8B2C1"/>
                </a:solidFill>
              </a:rPr>
              <a:t>ChatGPT, Siri</a:t>
            </a:r>
            <a:endParaRPr lang="en-US" sz="800" dirty="0"/>
          </a:p>
        </p:txBody>
      </p:sp>
      <p:sp>
        <p:nvSpPr>
          <p:cNvPr id="17" name="Shape 13"/>
          <p:cNvSpPr/>
          <p:nvPr/>
        </p:nvSpPr>
        <p:spPr>
          <a:xfrm>
            <a:off x="7562088" y="896112"/>
            <a:ext cx="1389888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7909560" y="1005840"/>
            <a:ext cx="685800" cy="685800"/>
          </a:xfrm>
          <a:prstGeom prst="ellipse">
            <a:avLst/>
          </a:prstGeom>
          <a:solidFill>
            <a:srgbClr val="F4A261">
              <a:alpha val="85000"/>
            </a:srgbClr>
          </a:solidFill>
          <a:ln w="12700">
            <a:solidFill>
              <a:srgbClr val="F4A261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8432" y="1069848"/>
            <a:ext cx="448056" cy="448056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7562088" y="1755648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Анализ на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Настроения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7562088" y="2304288"/>
            <a:ext cx="13898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A8B2C1"/>
                </a:solidFill>
              </a:rPr>
              <a:t>Бизнес анализ</a:t>
            </a:r>
            <a:endParaRPr lang="en-US" sz="800" dirty="0"/>
          </a:p>
        </p:txBody>
      </p:sp>
      <p:sp>
        <p:nvSpPr>
          <p:cNvPr id="22" name="Shape 17"/>
          <p:cNvSpPr/>
          <p:nvPr/>
        </p:nvSpPr>
        <p:spPr>
          <a:xfrm>
            <a:off x="4526280" y="2889504"/>
            <a:ext cx="1389888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90E0E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4873752" y="2999232"/>
            <a:ext cx="685800" cy="685800"/>
          </a:xfrm>
          <a:prstGeom prst="ellipse">
            <a:avLst/>
          </a:prstGeom>
          <a:solidFill>
            <a:srgbClr val="90E0EF">
              <a:alpha val="85000"/>
            </a:srgbClr>
          </a:solidFill>
          <a:ln w="12700">
            <a:solidFill>
              <a:srgbClr val="90E0EF"/>
            </a:solidFill>
            <a:prstDash val="solid"/>
          </a:ln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2624" y="3063240"/>
            <a:ext cx="448056" cy="448056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4526280" y="374904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Разпознаване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на Реч</a:t>
            </a:r>
            <a:endParaRPr lang="en-US" sz="1000" dirty="0"/>
          </a:p>
        </p:txBody>
      </p:sp>
      <p:sp>
        <p:nvSpPr>
          <p:cNvPr id="26" name="Text 20"/>
          <p:cNvSpPr/>
          <p:nvPr/>
        </p:nvSpPr>
        <p:spPr>
          <a:xfrm>
            <a:off x="4526280" y="4297680"/>
            <a:ext cx="13898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A8B2C1"/>
                </a:solidFill>
              </a:rPr>
              <a:t>Voice commands</a:t>
            </a:r>
            <a:endParaRPr lang="en-US" sz="800" dirty="0"/>
          </a:p>
        </p:txBody>
      </p:sp>
      <p:sp>
        <p:nvSpPr>
          <p:cNvPr id="27" name="Shape 21"/>
          <p:cNvSpPr/>
          <p:nvPr/>
        </p:nvSpPr>
        <p:spPr>
          <a:xfrm>
            <a:off x="6044184" y="2889504"/>
            <a:ext cx="1389888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8" name="Shape 22"/>
          <p:cNvSpPr/>
          <p:nvPr/>
        </p:nvSpPr>
        <p:spPr>
          <a:xfrm>
            <a:off x="6391656" y="2999232"/>
            <a:ext cx="685800" cy="685800"/>
          </a:xfrm>
          <a:prstGeom prst="ellipse">
            <a:avLst/>
          </a:prstGeom>
          <a:solidFill>
            <a:srgbClr val="56CFB2">
              <a:alpha val="85000"/>
            </a:srgbClr>
          </a:solidFill>
          <a:ln w="12700">
            <a:solidFill>
              <a:srgbClr val="56CFB2"/>
            </a:solidFill>
            <a:prstDash val="solid"/>
          </a:ln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0528" y="3063240"/>
            <a:ext cx="448056" cy="448056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6044184" y="374904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Извличане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на Данни</a:t>
            </a:r>
            <a:endParaRPr lang="en-US" sz="1000" dirty="0"/>
          </a:p>
        </p:txBody>
      </p:sp>
      <p:sp>
        <p:nvSpPr>
          <p:cNvPr id="31" name="Text 24"/>
          <p:cNvSpPr/>
          <p:nvPr/>
        </p:nvSpPr>
        <p:spPr>
          <a:xfrm>
            <a:off x="6044184" y="4297680"/>
            <a:ext cx="13898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A8B2C1"/>
                </a:solidFill>
              </a:rPr>
              <a:t>Smart search</a:t>
            </a:r>
            <a:endParaRPr lang="en-US" sz="800" dirty="0"/>
          </a:p>
        </p:txBody>
      </p:sp>
      <p:sp>
        <p:nvSpPr>
          <p:cNvPr id="32" name="Shape 25"/>
          <p:cNvSpPr/>
          <p:nvPr/>
        </p:nvSpPr>
        <p:spPr>
          <a:xfrm>
            <a:off x="7562088" y="2889504"/>
            <a:ext cx="1389888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3" name="Shape 26"/>
          <p:cNvSpPr/>
          <p:nvPr/>
        </p:nvSpPr>
        <p:spPr>
          <a:xfrm>
            <a:off x="7909560" y="2999232"/>
            <a:ext cx="685800" cy="685800"/>
          </a:xfrm>
          <a:prstGeom prst="ellipse">
            <a:avLst/>
          </a:prstGeom>
          <a:solidFill>
            <a:srgbClr val="F4A261">
              <a:alpha val="85000"/>
            </a:srgbClr>
          </a:solidFill>
          <a:ln w="12700">
            <a:solidFill>
              <a:srgbClr val="F4A261"/>
            </a:solidFill>
            <a:prstDash val="solid"/>
          </a:ln>
        </p:spPr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8432" y="3063240"/>
            <a:ext cx="448056" cy="448056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7562088" y="3749040"/>
            <a:ext cx="1389888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Генериране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2B3C"/>
                </a:solidFill>
              </a:rPr>
              <a:t>на Текст</a:t>
            </a:r>
            <a:endParaRPr lang="en-US" sz="1000" dirty="0"/>
          </a:p>
        </p:txBody>
      </p:sp>
      <p:sp>
        <p:nvSpPr>
          <p:cNvPr id="36" name="Text 28"/>
          <p:cNvSpPr/>
          <p:nvPr/>
        </p:nvSpPr>
        <p:spPr>
          <a:xfrm>
            <a:off x="7562088" y="4297680"/>
            <a:ext cx="13898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A8B2C1"/>
                </a:solidFill>
              </a:rPr>
              <a:t>Copilot, Gemini</a:t>
            </a:r>
            <a:endParaRPr lang="en-US" sz="800" dirty="0"/>
          </a:p>
        </p:txBody>
      </p:sp>
      <p:sp>
        <p:nvSpPr>
          <p:cNvPr id="37" name="Shape 29"/>
          <p:cNvSpPr/>
          <p:nvPr/>
        </p:nvSpPr>
        <p:spPr>
          <a:xfrm>
            <a:off x="274320" y="2267712"/>
            <a:ext cx="4023360" cy="2514600"/>
          </a:xfrm>
          <a:prstGeom prst="rect">
            <a:avLst/>
          </a:prstGeom>
          <a:solidFill>
            <a:srgbClr val="0A162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8" name="Text 30"/>
          <p:cNvSpPr/>
          <p:nvPr/>
        </p:nvSpPr>
        <p:spPr>
          <a:xfrm>
            <a:off x="411480" y="233172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</a:rPr>
              <a:t>Ключова идея:</a:t>
            </a:r>
            <a:endParaRPr lang="en-US" sz="1200" dirty="0"/>
          </a:p>
        </p:txBody>
      </p:sp>
      <p:sp>
        <p:nvSpPr>
          <p:cNvPr id="39" name="Text 31"/>
          <p:cNvSpPr/>
          <p:nvPr/>
        </p:nvSpPr>
        <p:spPr>
          <a:xfrm>
            <a:off x="411480" y="2670048"/>
            <a:ext cx="37490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Хората общуват с думи и смисъл. Компютрите работят само с числа.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NLP е "мостът" между двата свята – превежда езика в математика и обратно.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B4D8"/>
                </a:solidFill>
              </a:rPr>
              <a:t>ТОКЕНИЗАЦИЯ – Как компютърът 'чете' думи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0E0EF"/>
                </a:solidFill>
              </a:rPr>
              <a:t>Стъпка 1: Входен текст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298448"/>
            <a:ext cx="8412480" cy="594360"/>
          </a:xfrm>
          <a:prstGeom prst="rect">
            <a:avLst/>
          </a:prstGeom>
          <a:solidFill>
            <a:srgbClr val="122B45"/>
          </a:solidFill>
          <a:ln w="12700">
            <a:solidFill>
              <a:srgbClr val="0077B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9844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</a:rPr>
              <a:t>"Невронните мрежи са мощни инструменти"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389120" y="1993392"/>
            <a:ext cx="0" cy="347472"/>
          </a:xfrm>
          <a:prstGeom prst="line">
            <a:avLst/>
          </a:prstGeom>
          <a:noFill/>
          <a:ln w="25400">
            <a:solidFill>
              <a:srgbClr val="00B4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0" y="2240280"/>
            <a:ext cx="914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B4D8"/>
                </a:solidFill>
              </a:rPr>
              <a:t>▼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26060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0E0EF"/>
                </a:solidFill>
              </a:rPr>
              <a:t>Стъпка 2: Токени (subword)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999232"/>
            <a:ext cx="1042416" cy="5303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999232"/>
            <a:ext cx="104241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1628"/>
                </a:solidFill>
              </a:rPr>
              <a:t>Невронни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499616" y="2999232"/>
            <a:ext cx="411480" cy="530352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99616" y="2999232"/>
            <a:ext cx="411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1628"/>
                </a:solidFill>
              </a:rPr>
              <a:t>те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002536" y="2999232"/>
            <a:ext cx="832104" cy="53035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002536" y="2999232"/>
            <a:ext cx="83210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1628"/>
                </a:solidFill>
              </a:rPr>
              <a:t> мрежи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926080" y="2999232"/>
            <a:ext cx="516636" cy="5303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926080" y="2999232"/>
            <a:ext cx="5166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1628"/>
                </a:solidFill>
              </a:rPr>
              <a:t> са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534156" y="2999232"/>
            <a:ext cx="832104" cy="530352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34156" y="2999232"/>
            <a:ext cx="83210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1628"/>
                </a:solidFill>
              </a:rPr>
              <a:t> мощни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457700" y="2999232"/>
            <a:ext cx="937260" cy="53035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57700" y="2999232"/>
            <a:ext cx="9372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1628"/>
                </a:solidFill>
              </a:rPr>
              <a:t> инстру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5486400" y="2999232"/>
            <a:ext cx="726948" cy="530352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0" y="2999232"/>
            <a:ext cx="72694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1628"/>
                </a:solidFill>
              </a:rPr>
              <a:t>менти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114800" y="361188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B4D8"/>
                </a:solidFill>
              </a:rPr>
              <a:t>▼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365760" y="3931920"/>
            <a:ext cx="6400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0E0EF"/>
                </a:solidFill>
              </a:rPr>
              <a:t>Стъпка 3: Вектори (Embeddings) – числово представяне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365760" y="4315968"/>
            <a:ext cx="5029200" cy="50292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4315968"/>
            <a:ext cx="4846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6CF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"мрежи"  →  [0.82, -0.14, 0.67, 0.33, ..., 0.91]   (1536 числа)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669280" y="3657600"/>
            <a:ext cx="3291840" cy="1207008"/>
          </a:xfrm>
          <a:prstGeom prst="rect">
            <a:avLst/>
          </a:prstGeom>
          <a:solidFill>
            <a:srgbClr val="122B45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806440" y="3730752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4A261"/>
                </a:solidFill>
              </a:rPr>
              <a:t>ChatGPT GPT-4: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806440" y="4041648"/>
            <a:ext cx="301752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~100 000 токена
</a:t>
            </a:r>
            <a:pPr indent="0" marL="0">
              <a:buNone/>
            </a:pPr>
            <a:r>
              <a:rPr lang="en-US" sz="1100" dirty="0">
                <a:solidFill>
                  <a:srgbClr val="90E0EF"/>
                </a:solidFill>
              </a:rPr>
              <a:t>1 токен ≈ 3/4 думи
</a:t>
            </a:r>
            <a:pPr indent="0" marL="0">
              <a:buNone/>
            </a:pPr>
            <a:r>
              <a:rPr lang="en-US" sz="1100" dirty="0">
                <a:solidFill>
                  <a:srgbClr val="90E0EF"/>
                </a:solidFill>
              </a:rPr>
              <a:t>Context: 128K токена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B4D8"/>
                </a:solidFill>
              </a:rPr>
              <a:t>WORD EMBEDDINGS – Думите като точки в пространството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457200" y="4389120"/>
            <a:ext cx="4114800" cy="0"/>
          </a:xfrm>
          <a:prstGeom prst="line">
            <a:avLst/>
          </a:prstGeom>
          <a:noFill/>
          <a:ln w="19050">
            <a:solidFill>
              <a:srgbClr val="A8B2C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960120"/>
            <a:ext cx="0" cy="3429000"/>
          </a:xfrm>
          <a:prstGeom prst="line">
            <a:avLst/>
          </a:prstGeom>
          <a:noFill/>
          <a:ln w="19050">
            <a:solidFill>
              <a:srgbClr val="A8B2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23360" y="44348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→ Стать (Пол)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37160" y="896112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↑ Власт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121408" y="1252728"/>
            <a:ext cx="329184" cy="32918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77440" y="12344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4D8"/>
                </a:solidFill>
              </a:rPr>
              <a:t>крал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035808" y="1252728"/>
            <a:ext cx="329184" cy="329184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2344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A261"/>
                </a:solidFill>
              </a:rPr>
              <a:t>кралица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167128" y="2898648"/>
            <a:ext cx="237744" cy="23774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377440" y="28346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4D8"/>
                </a:solidFill>
              </a:rPr>
              <a:t>мъж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081528" y="2898648"/>
            <a:ext cx="237744" cy="237744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28346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4A261"/>
                </a:solidFill>
              </a:rPr>
              <a:t>жена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978408" y="2990088"/>
            <a:ext cx="237744" cy="237744"/>
          </a:xfrm>
          <a:prstGeom prst="ellipse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88720" y="29260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CFB2"/>
                </a:solidFill>
              </a:rPr>
              <a:t>инженер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49808" y="3675888"/>
            <a:ext cx="237744" cy="237744"/>
          </a:xfrm>
          <a:prstGeom prst="ellipse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0120" y="361188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CFB2"/>
                </a:solidFill>
              </a:rPr>
              <a:t>работник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286000" y="3017520"/>
            <a:ext cx="914400" cy="0"/>
          </a:xfrm>
          <a:prstGeom prst="line">
            <a:avLst/>
          </a:prstGeom>
          <a:noFill/>
          <a:ln w="19050">
            <a:solidFill>
              <a:srgbClr val="90E0EF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2286000" y="1417320"/>
            <a:ext cx="914400" cy="0"/>
          </a:xfrm>
          <a:prstGeom prst="line">
            <a:avLst/>
          </a:prstGeom>
          <a:noFill/>
          <a:ln w="19050">
            <a:solidFill>
              <a:srgbClr val="90E0EF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2286000" y="1417320"/>
            <a:ext cx="0" cy="1600200"/>
          </a:xfrm>
          <a:prstGeom prst="line">
            <a:avLst/>
          </a:prstGeom>
          <a:noFill/>
          <a:ln w="19050">
            <a:solidFill>
              <a:srgbClr val="90E0EF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3200400" y="1417320"/>
            <a:ext cx="0" cy="1600200"/>
          </a:xfrm>
          <a:prstGeom prst="line">
            <a:avLst/>
          </a:prstGeom>
          <a:noFill/>
          <a:ln w="19050">
            <a:solidFill>
              <a:srgbClr val="90E0EF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320040" y="4498848"/>
            <a:ext cx="4206240" cy="502920"/>
          </a:xfrm>
          <a:prstGeom prst="rect">
            <a:avLst/>
          </a:prstGeom>
          <a:solidFill>
            <a:srgbClr val="0A162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449884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B4D8"/>
                </a:solidFill>
              </a:rPr>
              <a:t>крал - мъж + жена  ≈  кралица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663440" y="896112"/>
            <a:ext cx="4206240" cy="39776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800600" y="98755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4D8"/>
                </a:solidFill>
              </a:rPr>
              <a:t>Защо е важно?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4754880" y="1463040"/>
            <a:ext cx="347472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0" y="146304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1.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157216" y="146304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Моделът разбира отношения между думи БЕЗ да му ги обясняваме изрично.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2231136"/>
            <a:ext cx="347472" cy="347472"/>
          </a:xfrm>
          <a:prstGeom prst="rect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54880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2.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157216" y="2231136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Синоними са близо в пространството – моделът ги "знае".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754880" y="2999232"/>
            <a:ext cx="347472" cy="347472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54880" y="299923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3.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157216" y="2999232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Езиковите закономерности се съхраняват математически.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754880" y="3767328"/>
            <a:ext cx="347472" cy="34747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54880" y="376732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628"/>
                </a:solidFill>
              </a:rPr>
              <a:t>4.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157216" y="3767328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Думи с близко значение на РАЗЛИЧНИ езици са близо – затова GPT е многоезичен!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ИСТОРИЯ НА ЕЗИКОВИТЕ МОДЕЛИ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2606040"/>
            <a:ext cx="8229600" cy="73152"/>
          </a:xfrm>
          <a:prstGeom prst="rect">
            <a:avLst/>
          </a:prstGeom>
          <a:solidFill>
            <a:srgbClr val="0077B6"/>
          </a:solidFill>
          <a:ln w="12700">
            <a:solidFill>
              <a:srgbClr val="0077B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928" y="2487168"/>
            <a:ext cx="237744" cy="237744"/>
          </a:xfrm>
          <a:prstGeom prst="ellipse">
            <a:avLst/>
          </a:prstGeom>
          <a:solidFill>
            <a:srgbClr val="A8B2C1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783080"/>
            <a:ext cx="0" cy="640080"/>
          </a:xfrm>
          <a:prstGeom prst="line">
            <a:avLst/>
          </a:prstGeom>
          <a:noFill/>
          <a:ln w="19050">
            <a:solidFill>
              <a:srgbClr val="A8B2C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914400"/>
            <a:ext cx="1280160" cy="1572768"/>
          </a:xfrm>
          <a:prstGeom prst="rect">
            <a:avLst/>
          </a:prstGeom>
          <a:solidFill>
            <a:srgbClr val="122B45"/>
          </a:solidFill>
          <a:ln w="12700">
            <a:solidFill>
              <a:srgbClr val="A8B2C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914400"/>
            <a:ext cx="1280160" cy="310896"/>
          </a:xfrm>
          <a:prstGeom prst="rect">
            <a:avLst/>
          </a:prstGeom>
          <a:solidFill>
            <a:srgbClr val="A8B2C1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91440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1950–1980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20040" y="1243584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A8B2C1"/>
                </a:solidFill>
              </a:rPr>
              <a:t>Правила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0040" y="1664208"/>
            <a:ext cx="1188720" cy="768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Ръчно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написани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граматики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395728" y="2487168"/>
            <a:ext cx="237744" cy="237744"/>
          </a:xfrm>
          <a:prstGeom prst="ellipse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14600" y="2724912"/>
            <a:ext cx="0" cy="685800"/>
          </a:xfrm>
          <a:prstGeom prst="line">
            <a:avLst/>
          </a:prstGeom>
          <a:noFill/>
          <a:ln w="19050">
            <a:solidFill>
              <a:srgbClr val="90E0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103120" y="3063240"/>
            <a:ext cx="1280160" cy="1572768"/>
          </a:xfrm>
          <a:prstGeom prst="rect">
            <a:avLst/>
          </a:prstGeom>
          <a:solidFill>
            <a:srgbClr val="122B45"/>
          </a:solidFill>
          <a:ln w="12700">
            <a:solidFill>
              <a:srgbClr val="90E0E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103120" y="3063240"/>
            <a:ext cx="1280160" cy="310896"/>
          </a:xfrm>
          <a:prstGeom prst="rect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03120" y="306324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1990–2010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148840" y="3392424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0E0EF"/>
                </a:solidFill>
              </a:rPr>
              <a:t>N-gram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148840" y="3813048"/>
            <a:ext cx="1188720" cy="768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Статистически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вероятности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от корпуси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453128" y="2487168"/>
            <a:ext cx="237744" cy="237744"/>
          </a:xfrm>
          <a:prstGeom prst="ellipse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0" y="1783080"/>
            <a:ext cx="0" cy="640080"/>
          </a:xfrm>
          <a:prstGeom prst="line">
            <a:avLst/>
          </a:prstGeom>
          <a:noFill/>
          <a:ln w="19050">
            <a:solidFill>
              <a:srgbClr val="56CFB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160520" y="914400"/>
            <a:ext cx="1280160" cy="1572768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60520" y="914400"/>
            <a:ext cx="1280160" cy="310896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60520" y="91440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2010–2017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206240" y="1243584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6CFB2"/>
                </a:solidFill>
              </a:rPr>
              <a:t>RNN/LSTM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1664208"/>
            <a:ext cx="1188720" cy="768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Невронни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мрежи,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последователно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510528" y="2487168"/>
            <a:ext cx="237744" cy="237744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629400" y="2724912"/>
            <a:ext cx="0" cy="685800"/>
          </a:xfrm>
          <a:prstGeom prst="line">
            <a:avLst/>
          </a:prstGeom>
          <a:noFill/>
          <a:ln w="19050">
            <a:solidFill>
              <a:srgbClr val="F4A26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063240"/>
            <a:ext cx="1280160" cy="1572768"/>
          </a:xfrm>
          <a:prstGeom prst="rect">
            <a:avLst/>
          </a:prstGeom>
          <a:solidFill>
            <a:srgbClr val="122B45"/>
          </a:solidFill>
          <a:ln w="127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217920" y="3063240"/>
            <a:ext cx="1280160" cy="310896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17920" y="306324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2017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263640" y="3392424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4A261"/>
                </a:solidFill>
              </a:rPr>
              <a:t>Transformer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263640" y="3813048"/>
            <a:ext cx="1188720" cy="768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"Attention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Is All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You Need"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8065008" y="2487168"/>
            <a:ext cx="237744" cy="237744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183880" y="1783080"/>
            <a:ext cx="0" cy="640080"/>
          </a:xfrm>
          <a:prstGeom prst="line">
            <a:avLst/>
          </a:prstGeom>
          <a:noFill/>
          <a:ln w="19050">
            <a:solidFill>
              <a:srgbClr val="00B4D8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772400" y="914400"/>
            <a:ext cx="1280160" cy="1572768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7772400" y="914400"/>
            <a:ext cx="1280160" cy="310896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772400" y="914400"/>
            <a:ext cx="1280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2022+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7818120" y="1243584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B4D8"/>
                </a:solidFill>
              </a:rPr>
              <a:t>ChatGPT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7818120" y="1664208"/>
            <a:ext cx="1188720" cy="768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100M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потребители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за 2 месеца!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274320" y="4645152"/>
            <a:ext cx="8595360" cy="384048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57200" y="4645152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</a:rPr>
              <a:t>Ключова дата: 2017 г. – Google публикува "Attention Is All You Need" → Революция в AI!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GPT – Версии и Еволюция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896112"/>
            <a:ext cx="1691640" cy="9144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896112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A1628"/>
                </a:solidFill>
              </a:rPr>
              <a:t>G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365760" y="1810512"/>
            <a:ext cx="1691640" cy="594360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810512"/>
            <a:ext cx="1691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Generative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Генерира текст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286000" y="896112"/>
            <a:ext cx="1691640" cy="91440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286000" y="896112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A1628"/>
                </a:solidFill>
              </a:rPr>
              <a:t>P</a:t>
            </a:r>
            <a:endParaRPr lang="en-US" sz="4200" dirty="0"/>
          </a:p>
        </p:txBody>
      </p:sp>
      <p:sp>
        <p:nvSpPr>
          <p:cNvPr id="10" name="Shape 8"/>
          <p:cNvSpPr/>
          <p:nvPr/>
        </p:nvSpPr>
        <p:spPr>
          <a:xfrm>
            <a:off x="2286000" y="1810512"/>
            <a:ext cx="1691640" cy="59436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286000" y="1810512"/>
            <a:ext cx="1691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Pre-trained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Обучен на огромни данни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206240" y="896112"/>
            <a:ext cx="1691640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206240" y="896112"/>
            <a:ext cx="1691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A1628"/>
                </a:solidFill>
              </a:rPr>
              <a:t>T</a:t>
            </a:r>
            <a:endParaRPr lang="en-US" sz="4200" dirty="0"/>
          </a:p>
        </p:txBody>
      </p:sp>
      <p:sp>
        <p:nvSpPr>
          <p:cNvPr id="14" name="Shape 12"/>
          <p:cNvSpPr/>
          <p:nvPr/>
        </p:nvSpPr>
        <p:spPr>
          <a:xfrm>
            <a:off x="4206240" y="1810512"/>
            <a:ext cx="1691640" cy="594360"/>
          </a:xfrm>
          <a:prstGeom prst="rect">
            <a:avLst/>
          </a:prstGeom>
          <a:solidFill>
            <a:srgbClr val="122B45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06240" y="1810512"/>
            <a:ext cx="1691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Transformer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Специална архитектура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806440" y="896112"/>
          <a:ext cx="3154680" cy="3337560"/>
        </p:xfrm>
        <a:graphic>
          <a:graphicData uri="http://schemas.openxmlformats.org/drawingml/2006/table">
            <a:tbl>
              <a:tblPr/>
              <a:tblGrid>
                <a:gridCol w="960120"/>
                <a:gridCol w="530352"/>
                <a:gridCol w="749808"/>
                <a:gridCol w="914400"/>
              </a:tblGrid>
              <a:tr h="47679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A1628"/>
                          </a:solidFill>
                        </a:rPr>
                        <a:t>Модел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A1628"/>
                          </a:solidFill>
                        </a:rPr>
                        <a:t>Год.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A1628"/>
                          </a:solidFill>
                        </a:rPr>
                        <a:t>Параметри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A1628"/>
                          </a:solidFill>
                        </a:rPr>
                        <a:t>Забележка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4D8"/>
                    </a:solidFill>
                  </a:tcPr>
                </a:tc>
              </a:tr>
              <a:tr h="47679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0B4D8"/>
                          </a:solidFill>
                        </a:rPr>
                        <a:t>GPT-1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2018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117 млн.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A8B2C1"/>
                          </a:solidFill>
                        </a:rPr>
                        <a:t>Първи опит, ограничен достъп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</a:tr>
              <a:tr h="47679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0B4D8"/>
                          </a:solidFill>
                        </a:rPr>
                        <a:t>GPT-2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2019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1.5 млрд.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A8B2C1"/>
                          </a:solidFill>
                        </a:rPr>
                        <a:t>OpenAI отказа публичен пуск – прекалено мощен!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</a:tr>
              <a:tr h="47679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0B4D8"/>
                          </a:solidFill>
                        </a:rPr>
                        <a:t>GPT-3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2020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175 млрд.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A8B2C1"/>
                          </a:solidFill>
                        </a:rPr>
                        <a:t>API достъп, революционен скок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</a:tr>
              <a:tr h="47679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0B4D8"/>
                          </a:solidFill>
                        </a:rPr>
                        <a:t>ChatGPT 3.5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2022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~175 млрд.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A8B2C1"/>
                          </a:solidFill>
                        </a:rPr>
                        <a:t>100М потребители за само 2 месеца!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</a:tr>
              <a:tr h="47679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0B4D8"/>
                          </a:solidFill>
                        </a:rPr>
                        <a:t>GPT-4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2023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~1.7 трлн.?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A8B2C1"/>
                          </a:solidFill>
                        </a:rPr>
                        <a:t>Мултимодален: текст + изображения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B45"/>
                    </a:solidFill>
                  </a:tcPr>
                </a:tc>
              </a:tr>
              <a:tr h="47679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00B4D8"/>
                          </a:solidFill>
                        </a:rPr>
                        <a:t>GPT-4o / o1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2024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FFFFFF"/>
                          </a:solidFill>
                        </a:rPr>
                        <a:t>Неизвестно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A8B2C1"/>
                          </a:solidFill>
                        </a:rPr>
                        <a:t>По-бързо, по-евтино, по-умно reasoning</a:t>
                      </a:r>
                      <a:endParaRPr lang="en-US" sz="95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7B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137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320040" y="2542032"/>
            <a:ext cx="5349240" cy="242316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" y="2633472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56CFB2"/>
                </a:solidFill>
              </a:rPr>
              <a:t>100 000 000</a:t>
            </a:r>
            <a:endParaRPr lang="en-US" sz="4200" dirty="0"/>
          </a:p>
        </p:txBody>
      </p:sp>
      <p:sp>
        <p:nvSpPr>
          <p:cNvPr id="19" name="Text 16"/>
          <p:cNvSpPr/>
          <p:nvPr/>
        </p:nvSpPr>
        <p:spPr>
          <a:xfrm>
            <a:off x="457200" y="35478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0E0EF"/>
                </a:solidFill>
              </a:rPr>
              <a:t>потребители за 2 месеца след пускането на ChatGPT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57200" y="402336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A8B2C1"/>
                </a:solidFill>
              </a:rPr>
              <a:t>(Instagram постигна същото за 2.5 години)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</a:rPr>
              <a:t>TRANSFORMER – Сърцето на GPT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3931920" cy="3931920"/>
          </a:xfrm>
          <a:prstGeom prst="rect">
            <a:avLst/>
          </a:prstGeom>
          <a:solidFill>
            <a:srgbClr val="0A1628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14400"/>
            <a:ext cx="3931920" cy="38404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1440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Старите RNN мрежи – ПРОБЛЕМ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11480" y="1389888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0E0EF"/>
                </a:solidFill>
              </a:rPr>
              <a:t>"Инженерът, който проектира</a:t>
            </a: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90E0EF"/>
                </a:solidFill>
              </a:rPr>
              <a:t>моста над реката, беше опитен."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3299841"/>
            <a:ext cx="685800" cy="441198"/>
          </a:xfrm>
          <a:prstGeom prst="rect">
            <a:avLst/>
          </a:prstGeom>
          <a:solidFill>
            <a:srgbClr val="00B4D8">
              <a:alpha val="89000"/>
            </a:srgbClr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611880"/>
            <a:ext cx="777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8B2C1"/>
                </a:solidFill>
              </a:rPr>
              <a:t>Инженерът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344168" y="3351276"/>
            <a:ext cx="685800" cy="338328"/>
          </a:xfrm>
          <a:prstGeom prst="rect">
            <a:avLst/>
          </a:prstGeom>
          <a:solidFill>
            <a:srgbClr val="00B4D8">
              <a:alpha val="70000"/>
            </a:srgbClr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298448" y="3611880"/>
            <a:ext cx="777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8B2C1"/>
                </a:solidFill>
              </a:rPr>
              <a:t>проектира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185416" y="3412998"/>
            <a:ext cx="685800" cy="214884"/>
          </a:xfrm>
          <a:prstGeom prst="rect">
            <a:avLst/>
          </a:prstGeom>
          <a:solidFill>
            <a:srgbClr val="00B4D8">
              <a:alpha val="47000"/>
            </a:srgbClr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39696" y="3611880"/>
            <a:ext cx="777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8B2C1"/>
                </a:solidFill>
              </a:rPr>
              <a:t>моста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026664" y="3464433"/>
            <a:ext cx="685800" cy="112014"/>
          </a:xfrm>
          <a:prstGeom prst="rect">
            <a:avLst/>
          </a:prstGeom>
          <a:solidFill>
            <a:srgbClr val="00B4D8">
              <a:alpha val="29000"/>
            </a:srgbClr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80944" y="3611880"/>
            <a:ext cx="777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8B2C1"/>
                </a:solidFill>
              </a:rPr>
              <a:t>беше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20040" y="2331720"/>
            <a:ext cx="6858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Памет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" y="2606040"/>
            <a:ext cx="0" cy="1188720"/>
          </a:xfrm>
          <a:prstGeom prst="line">
            <a:avLst/>
          </a:prstGeom>
          <a:noFill/>
          <a:ln w="12700">
            <a:solidFill>
              <a:srgbClr val="A8B2C1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" y="3794760"/>
            <a:ext cx="3657600" cy="0"/>
          </a:xfrm>
          <a:prstGeom prst="line">
            <a:avLst/>
          </a:prstGeom>
          <a:noFill/>
          <a:ln w="12700">
            <a:solidFill>
              <a:srgbClr val="A8B2C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4041648"/>
            <a:ext cx="3703320" cy="685800"/>
          </a:xfrm>
          <a:prstGeom prst="rect">
            <a:avLst/>
          </a:prstGeom>
          <a:solidFill>
            <a:srgbClr val="3D0000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4041648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63946"/>
                </a:solidFill>
              </a:rPr>
              <a:t>При "беше" – "Инженерът" е вече ЗАБРАВЕН!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0" y="914400"/>
            <a:ext cx="4297680" cy="3931920"/>
          </a:xfrm>
          <a:prstGeom prst="rect">
            <a:avLst/>
          </a:prstGeom>
          <a:solidFill>
            <a:srgbClr val="0A1628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0" y="914400"/>
            <a:ext cx="4297680" cy="384048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914400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Transformer – РЕШЕНИЕТО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709160" y="1389888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0E0EF"/>
                </a:solidFill>
              </a:rPr>
              <a:t>Self-Attention: всяка дума вижда ВСЯКА друга едновременно!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54880" y="2084832"/>
            <a:ext cx="621792" cy="457200"/>
          </a:xfrm>
          <a:prstGeom prst="rect">
            <a:avLst/>
          </a:prstGeom>
          <a:solidFill>
            <a:srgbClr val="00B4D8">
              <a:alpha val="92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376672" y="2084832"/>
            <a:ext cx="621792" cy="457200"/>
          </a:xfrm>
          <a:prstGeom prst="rect">
            <a:avLst/>
          </a:prstGeom>
          <a:solidFill>
            <a:srgbClr val="00B4D8">
              <a:alpha val="44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998464" y="2084832"/>
            <a:ext cx="621792" cy="457200"/>
          </a:xfrm>
          <a:prstGeom prst="rect">
            <a:avLst/>
          </a:prstGeom>
          <a:solidFill>
            <a:srgbClr val="00B4D8">
              <a:alpha val="76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620256" y="2084832"/>
            <a:ext cx="621792" cy="457200"/>
          </a:xfrm>
          <a:prstGeom prst="rect">
            <a:avLst/>
          </a:prstGeom>
          <a:solidFill>
            <a:srgbClr val="00B4D8">
              <a:alpha val="60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754880" y="2542032"/>
            <a:ext cx="621792" cy="457200"/>
          </a:xfrm>
          <a:prstGeom prst="rect">
            <a:avLst/>
          </a:prstGeom>
          <a:solidFill>
            <a:srgbClr val="00B4D8">
              <a:alpha val="36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376672" y="2542032"/>
            <a:ext cx="621792" cy="457200"/>
          </a:xfrm>
          <a:prstGeom prst="rect">
            <a:avLst/>
          </a:prstGeom>
          <a:solidFill>
            <a:srgbClr val="00B4D8">
              <a:alpha val="96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998464" y="2542032"/>
            <a:ext cx="621792" cy="457200"/>
          </a:xfrm>
          <a:prstGeom prst="rect">
            <a:avLst/>
          </a:prstGeom>
          <a:solidFill>
            <a:srgbClr val="00B4D8">
              <a:alpha val="44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620256" y="2542032"/>
            <a:ext cx="621792" cy="457200"/>
          </a:xfrm>
          <a:prstGeom prst="rect">
            <a:avLst/>
          </a:prstGeom>
          <a:solidFill>
            <a:srgbClr val="00B4D8">
              <a:alpha val="36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754880" y="2999232"/>
            <a:ext cx="621792" cy="457200"/>
          </a:xfrm>
          <a:prstGeom prst="rect">
            <a:avLst/>
          </a:prstGeom>
          <a:solidFill>
            <a:srgbClr val="00B4D8">
              <a:alpha val="88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76672" y="2999232"/>
            <a:ext cx="621792" cy="457200"/>
          </a:xfrm>
          <a:prstGeom prst="rect">
            <a:avLst/>
          </a:prstGeom>
          <a:solidFill>
            <a:srgbClr val="00B4D8">
              <a:alpha val="36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5998464" y="2999232"/>
            <a:ext cx="621792" cy="457200"/>
          </a:xfrm>
          <a:prstGeom prst="rect">
            <a:avLst/>
          </a:prstGeom>
          <a:solidFill>
            <a:srgbClr val="00B4D8">
              <a:alpha val="92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620256" y="2999232"/>
            <a:ext cx="621792" cy="457200"/>
          </a:xfrm>
          <a:prstGeom prst="rect">
            <a:avLst/>
          </a:prstGeom>
          <a:solidFill>
            <a:srgbClr val="00B4D8">
              <a:alpha val="68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54880" y="3456432"/>
            <a:ext cx="621792" cy="457200"/>
          </a:xfrm>
          <a:prstGeom prst="rect">
            <a:avLst/>
          </a:prstGeom>
          <a:solidFill>
            <a:srgbClr val="00B4D8">
              <a:alpha val="52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376672" y="3456432"/>
            <a:ext cx="621792" cy="457200"/>
          </a:xfrm>
          <a:prstGeom prst="rect">
            <a:avLst/>
          </a:prstGeom>
          <a:solidFill>
            <a:srgbClr val="00B4D8">
              <a:alpha val="32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998464" y="3456432"/>
            <a:ext cx="621792" cy="457200"/>
          </a:xfrm>
          <a:prstGeom prst="rect">
            <a:avLst/>
          </a:prstGeom>
          <a:solidFill>
            <a:srgbClr val="00B4D8">
              <a:alpha val="76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620256" y="3456432"/>
            <a:ext cx="621792" cy="457200"/>
          </a:xfrm>
          <a:prstGeom prst="rect">
            <a:avLst/>
          </a:prstGeom>
          <a:solidFill>
            <a:srgbClr val="00B4D8">
              <a:alpha val="96000"/>
            </a:srgbClr>
          </a:solidFill>
          <a:ln w="6350">
            <a:solidFill>
              <a:srgbClr val="0D213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133088" y="2084832"/>
            <a:ext cx="594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Инж.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754880" y="1764792"/>
            <a:ext cx="6217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Инж.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4133088" y="2542032"/>
            <a:ext cx="594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мост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376672" y="1764792"/>
            <a:ext cx="6217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мост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4133088" y="2999232"/>
            <a:ext cx="594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беше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998464" y="1764792"/>
            <a:ext cx="6217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беше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133088" y="3456432"/>
            <a:ext cx="594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опитен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620256" y="1764792"/>
            <a:ext cx="6217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A8B2C1"/>
                </a:solidFill>
              </a:rPr>
              <a:t>опитен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4754880" y="4005072"/>
            <a:ext cx="248716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A8B2C1"/>
                </a:solidFill>
              </a:rPr>
              <a:t>Attention матрица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4663440" y="4041648"/>
            <a:ext cx="4069080" cy="685800"/>
          </a:xfrm>
          <a:prstGeom prst="rect">
            <a:avLst/>
          </a:prstGeom>
          <a:solidFill>
            <a:srgbClr val="003320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709160" y="4041648"/>
            <a:ext cx="4023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6CFB2"/>
                </a:solidFill>
              </a:rPr>
              <a:t>"беше" ВИЖДА "Инженерът" с висока важност!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22B45"/>
          </a:solidFill>
          <a:ln w="12700">
            <a:solidFill>
              <a:srgbClr val="122B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B4D8"/>
                </a:solidFill>
              </a:rPr>
              <a:t>TRANSFORMER АРХИТЕКТУРА – Как е построен GPT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971800" y="914400"/>
            <a:ext cx="2743200" cy="502920"/>
          </a:xfrm>
          <a:prstGeom prst="rect">
            <a:avLst/>
          </a:prstGeom>
          <a:solidFill>
            <a:srgbClr val="122B45"/>
          </a:solidFill>
          <a:ln w="12700">
            <a:solidFill>
              <a:srgbClr val="A8B2C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971800" y="914400"/>
            <a:ext cx="73152" cy="502920"/>
          </a:xfrm>
          <a:prstGeom prst="rect">
            <a:avLst/>
          </a:prstGeom>
          <a:solidFill>
            <a:srgbClr val="A8B2C1"/>
          </a:solidFill>
          <a:ln w="12700">
            <a:solidFill>
              <a:srgbClr val="A8B2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108960" y="91440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8B2C1"/>
                </a:solidFill>
              </a:rPr>
              <a:t>Входен Текст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108960" y="120700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A8B2C1"/>
                </a:solidFill>
              </a:rPr>
              <a:t>Текст от потребителя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4343400" y="1426464"/>
            <a:ext cx="0" cy="128016"/>
          </a:xfrm>
          <a:prstGeom prst="line">
            <a:avLst/>
          </a:prstGeom>
          <a:noFill/>
          <a:ln w="19050">
            <a:solidFill>
              <a:srgbClr val="A8B2C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0" y="1463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B2C1"/>
                </a:solidFill>
              </a:rPr>
              <a:t>▼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971800" y="1554480"/>
            <a:ext cx="2743200" cy="502920"/>
          </a:xfrm>
          <a:prstGeom prst="rect">
            <a:avLst/>
          </a:prstGeom>
          <a:solidFill>
            <a:srgbClr val="122B45"/>
          </a:solidFill>
          <a:ln w="12700">
            <a:solidFill>
              <a:srgbClr val="90E0E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971800" y="1554480"/>
            <a:ext cx="73152" cy="502920"/>
          </a:xfrm>
          <a:prstGeom prst="rect">
            <a:avLst/>
          </a:prstGeom>
          <a:solidFill>
            <a:srgbClr val="90E0EF"/>
          </a:solidFill>
          <a:ln w="12700">
            <a:solidFill>
              <a:srgbClr val="90E0E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08960" y="155448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0E0EF"/>
                </a:solidFill>
              </a:rPr>
              <a:t>Tokenization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108960" y="184708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A8B2C1"/>
                </a:solidFill>
              </a:rPr>
              <a:t>→ Токени (subwords)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343400" y="2066544"/>
            <a:ext cx="0" cy="128016"/>
          </a:xfrm>
          <a:prstGeom prst="line">
            <a:avLst/>
          </a:prstGeom>
          <a:noFill/>
          <a:ln w="19050">
            <a:solidFill>
              <a:srgbClr val="90E0E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0" y="210312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0E0EF"/>
                </a:solidFill>
              </a:rPr>
              <a:t>▼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971800" y="2194560"/>
            <a:ext cx="2743200" cy="502920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971800" y="2194560"/>
            <a:ext cx="73152" cy="502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08960" y="219456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0B4D8"/>
                </a:solidFill>
              </a:rPr>
              <a:t>Embedding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108960" y="248716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A8B2C1"/>
                </a:solidFill>
              </a:rPr>
              <a:t>→ Вектори (числа)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343400" y="2706624"/>
            <a:ext cx="0" cy="128016"/>
          </a:xfrm>
          <a:prstGeom prst="line">
            <a:avLst/>
          </a:prstGeom>
          <a:noFill/>
          <a:ln w="19050">
            <a:solidFill>
              <a:srgbClr val="00B4D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0" y="274320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B4D8"/>
                </a:solidFill>
              </a:rPr>
              <a:t>▼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971800" y="2834640"/>
            <a:ext cx="2743200" cy="50292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971800" y="2834640"/>
            <a:ext cx="73152" cy="50292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108960" y="28346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6CFB2"/>
                </a:solidFill>
              </a:rPr>
              <a:t>Positional Encoding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3108960" y="312724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A8B2C1"/>
                </a:solidFill>
              </a:rPr>
              <a:t>+ Позиция на токена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343400" y="3346704"/>
            <a:ext cx="0" cy="128016"/>
          </a:xfrm>
          <a:prstGeom prst="line">
            <a:avLst/>
          </a:prstGeom>
          <a:noFill/>
          <a:ln w="19050">
            <a:solidFill>
              <a:srgbClr val="56CFB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14800" y="338328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CFB2"/>
                </a:solidFill>
              </a:rPr>
              <a:t>▼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0" y="3474720"/>
            <a:ext cx="3200400" cy="502920"/>
          </a:xfrm>
          <a:prstGeom prst="rect">
            <a:avLst/>
          </a:prstGeom>
          <a:solidFill>
            <a:srgbClr val="122B45"/>
          </a:solidFill>
          <a:ln w="254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743200" y="3474720"/>
            <a:ext cx="73152" cy="5029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80360" y="347472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A261"/>
                </a:solidFill>
              </a:rPr>
              <a:t>Transformer Block × N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2880360" y="3767328"/>
            <a:ext cx="3017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A8B2C1"/>
                </a:solidFill>
              </a:rPr>
              <a:t>Self-Attention + FFN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4343400" y="3986784"/>
            <a:ext cx="0" cy="128016"/>
          </a:xfrm>
          <a:prstGeom prst="line">
            <a:avLst/>
          </a:prstGeom>
          <a:noFill/>
          <a:ln w="19050">
            <a:solidFill>
              <a:srgbClr val="F4A26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0" y="402336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4A261"/>
                </a:solidFill>
              </a:rPr>
              <a:t>▼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2971800" y="4315968"/>
            <a:ext cx="2743200" cy="502920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2971800" y="4315968"/>
            <a:ext cx="73152" cy="502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108960" y="4315968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0B4D8"/>
                </a:solidFill>
              </a:rPr>
              <a:t>Следващ Токен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3108960" y="4608576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A8B2C1"/>
                </a:solidFill>
              </a:rPr>
              <a:t>Вероятности → Избор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2743200" y="4663440"/>
            <a:ext cx="3657600" cy="365760"/>
          </a:xfrm>
          <a:prstGeom prst="rect">
            <a:avLst/>
          </a:prstGeom>
          <a:solidFill>
            <a:srgbClr val="122B45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743200" y="46634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4A261"/>
                </a:solidFill>
              </a:rPr>
              <a:t>GPT-4: ~96 Transformer блока наредени последователно!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1005840"/>
            <a:ext cx="2514600" cy="1828800"/>
          </a:xfrm>
          <a:prstGeom prst="rect">
            <a:avLst/>
          </a:prstGeom>
          <a:solidFill>
            <a:srgbClr val="122B45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74320" y="1005840"/>
            <a:ext cx="2514600" cy="3657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0040" y="100584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A1628"/>
                </a:solidFill>
              </a:rPr>
              <a:t>Multi-Head Attention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320040" y="1417320"/>
            <a:ext cx="24231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Много паралелни 'погледи' върху текста – граматика, смисъл, теми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74320" y="3108960"/>
            <a:ext cx="2514600" cy="182880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274320" y="3108960"/>
            <a:ext cx="2514600" cy="36576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20040" y="3108960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A1628"/>
                </a:solidFill>
              </a:rPr>
              <a:t>Positional Encoding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320040" y="3520440"/>
            <a:ext cx="242316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Добавя 'адрес' на всяка дума – редът има значение!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6583680" y="1005840"/>
            <a:ext cx="2331720" cy="1828800"/>
          </a:xfrm>
          <a:prstGeom prst="rect">
            <a:avLst/>
          </a:prstGeom>
          <a:solidFill>
            <a:srgbClr val="122B45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583680" y="1005840"/>
            <a:ext cx="2331720" cy="36576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629400" y="100584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A1628"/>
                </a:solidFill>
              </a:rPr>
              <a:t>Feed-Forward Network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6629400" y="1417320"/>
            <a:ext cx="224028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Обработва всеки токен поотделно – добавя нелинейност и 'разбиране'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6583680" y="3108960"/>
            <a:ext cx="2331720" cy="1828800"/>
          </a:xfrm>
          <a:prstGeom prst="rect">
            <a:avLst/>
          </a:prstGeom>
          <a:solidFill>
            <a:srgbClr val="122B45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583680" y="3108960"/>
            <a:ext cx="2331720" cy="365760"/>
          </a:xfrm>
          <a:prstGeom prst="rect">
            <a:avLst/>
          </a:prstGeom>
          <a:solidFill>
            <a:srgbClr val="56CFB2"/>
          </a:solidFill>
          <a:ln w="12700">
            <a:solidFill>
              <a:srgbClr val="56CFB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629400" y="310896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A1628"/>
                </a:solidFill>
              </a:rPr>
              <a:t>Add &amp; Norm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6629400" y="3520440"/>
            <a:ext cx="224028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Остатъчна връзка + нормализиране – стабилно обучение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работят GPT LLM</dc:title>
  <dc:subject>PptxGenJS Presentation</dc:subject>
  <dc:creator>Лекция по AI</dc:creator>
  <cp:lastModifiedBy>Лекция по AI</cp:lastModifiedBy>
  <cp:revision>1</cp:revision>
  <dcterms:created xsi:type="dcterms:W3CDTF">2026-03-26T21:16:12Z</dcterms:created>
  <dcterms:modified xsi:type="dcterms:W3CDTF">2026-03-26T21:16:12Z</dcterms:modified>
</cp:coreProperties>
</file>