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0085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OpenAI Prompt engineering guide: https://developers.openai.com/api/docs/guides/prompt-engineering/
- Anthropic Prompt engineering overview: https://docs.anthropic.com/en/docs/build-with-claude/prompt-engineering/overview
- Google Prompt design strategies: https://ai.google.dev/gemini-api/docs/prompting-strategies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OpenAI Prompt engineering guide: https://developers.openai.com/api/docs/guides/prompt-engineering/
- Anthropic Prompt engineering overview: https://docs.anthropic.com/en/docs/build-with-claude/prompt-engineering/overview
- Google Prompt design strategies: https://ai.google.dev/gemini-api/docs/prompting-strategies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OpenAI Prompt engineering guide: https://developers.openai.com/api/docs/guides/prompt-engineering/
- Anthropic Prompt engineering overview: https://docs.anthropic.com/en/docs/build-with-claude/prompt-engineering/overview
- Google Prompt design strategies: https://ai.google.dev/gemini-api/docs/prompting-strategies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OpenAI Prompt engineering guide: https://developers.openai.com/api/docs/guides/prompt-engineering/
- Anthropic Prompt engineering overview: https://docs.anthropic.com/en/docs/build-with-claude/prompt-engineering/overview
- Google Prompt design strategies: https://ai.google.dev/gemini-api/docs/prompting-strategies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OpenAI Prompt engineering guide: https://developers.openai.com/api/docs/guides/prompt-engineering/
- Anthropic Prompt engineering overview: https://docs.anthropic.com/en/docs/build-with-claude/prompt-engineering/overview
- Google Prompt design strategies: https://ai.google.dev/gemini-api/docs/prompting-strategies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OpenAI Prompt engineering guide: https://developers.openai.com/api/docs/guides/prompt-engineering/
- Anthropic Prompt engineering overview: https://docs.anthropic.com/en/docs/build-with-claude/prompt-engineering/overview
- Google Prompt design strategies: https://ai.google.dev/gemini-api/docs/prompting-strategies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OpenAI Prompt engineering guide: https://developers.openai.com/api/docs/guides/prompt-engineering/
- Anthropic Prompt engineering overview: https://docs.anthropic.com/en/docs/build-with-claude/prompt-engineering/overview
- Google Prompt design strategies: https://ai.google.dev/gemini-api/docs/prompting-strategies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OpenAI Prompt engineering guide: https://developers.openai.com/api/docs/guides/prompt-engineering/
- Anthropic Prompt engineering overview: https://docs.anthropic.com/en/docs/build-with-claude/prompt-engineering/overview
- Google Prompt design strategies: https://ai.google.dev/gemini-api/docs/prompting-strategies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OpenAI Prompt engineering guide: https://developers.openai.com/api/docs/guides/prompt-engineering/
- Anthropic Prompt engineering overview: https://docs.anthropic.com/en/docs/build-with-claude/prompt-engineering/overview
- Google Prompt design strategies: https://ai.google.dev/gemini-api/docs/prompting-strategies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OpenAI Prompt engineering guide: https://developers.openai.com/api/docs/guides/prompt-engineering/
- Anthropic Prompt engineering overview: https://docs.anthropic.com/en/docs/build-with-claude/prompt-engineering/overview
- Google Prompt design strategies: https://ai.google.dev/gemini-api/docs/prompting-strategies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OpenAI Prompt engineering guide: https://developers.openai.com/api/docs/guides/prompt-engineering/
- Anthropic Prompt engineering overview: https://docs.anthropic.com/en/docs/build-with-claude/prompt-engineering/overview
- Google Prompt design strategies: https://ai.google.dev/gemini-api/docs/prompting-strategies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OpenAI Prompt engineering guide: https://developers.openai.com/api/docs/guides/prompt-engineering/
- Anthropic Prompt engineering overview: https://docs.anthropic.com/en/docs/build-with-claude/prompt-engineering/overview
- Google Prompt design strategies: https://ai.google.dev/gemini-api/docs/prompting-strategies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OpenAI Prompt engineering guide: https://developers.openai.com/api/docs/guides/prompt-engineering/
- Anthropic Prompt engineering overview: https://docs.anthropic.com/en/docs/build-with-claude/prompt-engineering/overview
- Google Prompt design strategies: https://ai.google.dev/gemini-api/docs/prompting-strategies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OpenAI Prompt engineering guide: https://developers.openai.com/api/docs/guides/prompt-engineering/
- Anthropic Prompt engineering overview: https://docs.anthropic.com/en/docs/build-with-claude/prompt-engineering/overview
- Google Prompt design strategies: https://ai.google.dev/gemini-api/docs/prompting-strategies
- Google split-step verification and constraints ordering: https://docs.cloud.google.com/vertex-ai/generative-ai/docs/start/gemini-3-prompting-guide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- User-provided base presentation: AI_Prompting_Guide_BG.pptx
- OpenAI Prompt engineering guide: https://developers.openai.com/api/docs/guides/prompt-engineering/
- Anthropic Prompt engineering overview: https://docs.anthropic.com/en/docs/build-with-claude/prompt-engineering/overview
- Google Prompt design strategies: https://ai.google.dev/gemini-api/docs/prompting-strategies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6E58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5741B8"/>
          </a:solidFill>
          <a:ln w="12700">
            <a:solidFill>
              <a:srgbClr val="5741B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5741B8"/>
          </a:solidFill>
          <a:ln w="12700">
            <a:solidFill>
              <a:srgbClr val="5741B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68680" y="1005840"/>
            <a:ext cx="914400" cy="685800"/>
          </a:xfrm>
          <a:prstGeom prst="roundRect">
            <a:avLst>
              <a:gd name="adj" fmla="val 10667"/>
            </a:avLst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78992" y="1152144"/>
            <a:ext cx="502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6E58C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005840" y="1783080"/>
            <a:ext cx="70408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ПРОМПТ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ИНЖЕНЕРИНГ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024128" y="2907792"/>
            <a:ext cx="7040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F3F1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Обогатена лекция за студенти 2 курс, </a:t>
            </a:r>
            <a:r>
              <a:rPr lang="bg-BG" sz="1500" dirty="0">
                <a:solidFill>
                  <a:srgbClr val="F3F1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промишлена</a:t>
            </a:r>
            <a:r>
              <a:rPr lang="en-US" sz="1500" dirty="0">
                <a:solidFill>
                  <a:srgbClr val="F3F1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електроника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1005840" y="3675888"/>
            <a:ext cx="2286000" cy="0"/>
          </a:xfrm>
          <a:prstGeom prst="line">
            <a:avLst/>
          </a:prstGeom>
          <a:noFill/>
          <a:ln w="25400">
            <a:solidFill>
              <a:srgbClr val="BFB3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24128" y="3913632"/>
            <a:ext cx="5120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8E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Най-добри практики за работа с AI при учене, лабораторни задачи и инженерни казуси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7818120" y="960120"/>
            <a:ext cx="3429000" cy="1051560"/>
          </a:xfrm>
          <a:prstGeom prst="roundRect">
            <a:avLst>
              <a:gd name="adj" fmla="val 4348"/>
            </a:avLst>
          </a:prstGeom>
          <a:solidFill>
            <a:srgbClr val="FFFFFF">
              <a:alpha val="14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092440" y="1234440"/>
            <a:ext cx="2880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Ясен prompt = по-добър инженерeн резултат</a:t>
            </a:r>
            <a:endParaRPr lang="en-US" sz="1700" dirty="0"/>
          </a:p>
        </p:txBody>
      </p:sp>
      <p:sp>
        <p:nvSpPr>
          <p:cNvPr id="12" name="Shape 10"/>
          <p:cNvSpPr/>
          <p:nvPr/>
        </p:nvSpPr>
        <p:spPr>
          <a:xfrm>
            <a:off x="7955280" y="2468880"/>
            <a:ext cx="1508760" cy="822960"/>
          </a:xfrm>
          <a:prstGeom prst="roundRect">
            <a:avLst>
              <a:gd name="adj" fmla="val 5556"/>
            </a:avLst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2700" dist="635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8092440" y="2761488"/>
            <a:ext cx="256032" cy="0"/>
          </a:xfrm>
          <a:prstGeom prst="line">
            <a:avLst/>
          </a:prstGeom>
          <a:noFill/>
          <a:ln w="38100">
            <a:solidFill>
              <a:srgbClr val="4E79F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092440" y="2852928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Роля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9692640" y="2468880"/>
            <a:ext cx="1508760" cy="822960"/>
          </a:xfrm>
          <a:prstGeom prst="roundRect">
            <a:avLst>
              <a:gd name="adj" fmla="val 5556"/>
            </a:avLst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2700" dist="635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9829800" y="2761488"/>
            <a:ext cx="256032" cy="0"/>
          </a:xfrm>
          <a:prstGeom prst="line">
            <a:avLst/>
          </a:prstGeom>
          <a:noFill/>
          <a:ln w="38100">
            <a:solidFill>
              <a:srgbClr val="18B6C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829800" y="2852928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955280" y="3657600"/>
            <a:ext cx="1508760" cy="822960"/>
          </a:xfrm>
          <a:prstGeom prst="roundRect">
            <a:avLst>
              <a:gd name="adj" fmla="val 5556"/>
            </a:avLst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2700" dist="635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8092440" y="3950208"/>
            <a:ext cx="256032" cy="0"/>
          </a:xfrm>
          <a:prstGeom prst="line">
            <a:avLst/>
          </a:prstGeom>
          <a:noFill/>
          <a:ln w="38100">
            <a:solidFill>
              <a:srgbClr val="FFFF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092440" y="4041648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9692640" y="3657600"/>
            <a:ext cx="1508760" cy="822960"/>
          </a:xfrm>
          <a:prstGeom prst="roundRect">
            <a:avLst>
              <a:gd name="adj" fmla="val 5556"/>
            </a:avLst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12700" dist="6350" dir="2700000" algn="bl" rotWithShape="0">
              <a:srgbClr val="000000">
                <a:alpha val="1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9829800" y="3950208"/>
            <a:ext cx="256032" cy="0"/>
          </a:xfrm>
          <a:prstGeom prst="line">
            <a:avLst/>
          </a:prstGeom>
          <a:noFill/>
          <a:ln w="38100">
            <a:solidFill>
              <a:srgbClr val="B8FFD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829800" y="4041648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347472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за изпит с AI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94360" y="850392"/>
            <a:ext cx="9601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Използвай AI като планьор, ментор и генератор на практическа самопроверка.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418320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ЮЗУ „Неофит Рилски“ • AI • 2025/2026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822960" y="1572768"/>
            <a:ext cx="3246120" cy="1444752"/>
          </a:xfrm>
          <a:prstGeom prst="roundRect">
            <a:avLst>
              <a:gd name="adj" fmla="val 2532"/>
            </a:avLst>
          </a:prstGeom>
          <a:solidFill>
            <a:srgbClr val="EEF3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005840" y="1737360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План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005840" y="2103120"/>
            <a:ext cx="2743200" cy="5943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38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дни × 2 часа; теми; слаби места; приоритети</a:t>
            </a:r>
            <a:endParaRPr lang="en-US" sz="1380" dirty="0"/>
          </a:p>
        </p:txBody>
      </p:sp>
      <p:sp>
        <p:nvSpPr>
          <p:cNvPr id="12" name="Shape 10"/>
          <p:cNvSpPr/>
          <p:nvPr/>
        </p:nvSpPr>
        <p:spPr>
          <a:xfrm>
            <a:off x="4526280" y="1572768"/>
            <a:ext cx="3246120" cy="1444752"/>
          </a:xfrm>
          <a:prstGeom prst="roundRect">
            <a:avLst>
              <a:gd name="adj" fmla="val 2532"/>
            </a:avLst>
          </a:prstGeom>
          <a:solidFill>
            <a:srgbClr val="F4F0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709160" y="1673352"/>
            <a:ext cx="138684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Задачи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4709160" y="2103120"/>
            <a:ext cx="2743200" cy="5943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38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 и трудни задачи с насочващи подсказки</a:t>
            </a:r>
            <a:endParaRPr lang="en-US" sz="1380" dirty="0"/>
          </a:p>
        </p:txBody>
      </p:sp>
      <p:sp>
        <p:nvSpPr>
          <p:cNvPr id="15" name="Shape 13"/>
          <p:cNvSpPr/>
          <p:nvPr/>
        </p:nvSpPr>
        <p:spPr>
          <a:xfrm>
            <a:off x="8229600" y="1572768"/>
            <a:ext cx="3246120" cy="1444752"/>
          </a:xfrm>
          <a:prstGeom prst="roundRect">
            <a:avLst>
              <a:gd name="adj" fmla="val 2532"/>
            </a:avLst>
          </a:prstGeom>
          <a:solidFill>
            <a:srgbClr val="EEF3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8412479" y="1737360"/>
            <a:ext cx="2198011" cy="45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Минали въпроси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8412480" y="2103120"/>
            <a:ext cx="2743200" cy="5943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38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разбиване на въпроса и логика за решаване</a:t>
            </a:r>
            <a:endParaRPr lang="en-US" sz="1380" dirty="0"/>
          </a:p>
        </p:txBody>
      </p:sp>
      <p:sp>
        <p:nvSpPr>
          <p:cNvPr id="18" name="Shape 16"/>
          <p:cNvSpPr/>
          <p:nvPr/>
        </p:nvSpPr>
        <p:spPr>
          <a:xfrm>
            <a:off x="822960" y="3493008"/>
            <a:ext cx="3246120" cy="1444752"/>
          </a:xfrm>
          <a:prstGeom prst="roundRect">
            <a:avLst>
              <a:gd name="adj" fmla="val 2532"/>
            </a:avLst>
          </a:prstGeom>
          <a:solidFill>
            <a:srgbClr val="F4F0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005839" y="3657600"/>
            <a:ext cx="2505111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Бързо повторение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1005840" y="4023360"/>
            <a:ext cx="2743200" cy="5943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38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понятия, формули, ключови грешки</a:t>
            </a:r>
            <a:endParaRPr lang="en-US" sz="1380" dirty="0"/>
          </a:p>
        </p:txBody>
      </p:sp>
      <p:sp>
        <p:nvSpPr>
          <p:cNvPr id="21" name="Shape 19"/>
          <p:cNvSpPr/>
          <p:nvPr/>
        </p:nvSpPr>
        <p:spPr>
          <a:xfrm>
            <a:off x="4526280" y="3493008"/>
            <a:ext cx="3246120" cy="1444752"/>
          </a:xfrm>
          <a:prstGeom prst="roundRect">
            <a:avLst>
              <a:gd name="adj" fmla="val 2532"/>
            </a:avLst>
          </a:prstGeom>
          <a:solidFill>
            <a:srgbClr val="EEF3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4709160" y="3657600"/>
            <a:ext cx="2364500" cy="112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Симулиран изпит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4709160" y="4023360"/>
            <a:ext cx="2743200" cy="5943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38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като строг изпитващ + обратна връзка</a:t>
            </a:r>
            <a:endParaRPr lang="en-US" sz="1380" dirty="0"/>
          </a:p>
        </p:txBody>
      </p:sp>
      <p:sp>
        <p:nvSpPr>
          <p:cNvPr id="24" name="Shape 22"/>
          <p:cNvSpPr/>
          <p:nvPr/>
        </p:nvSpPr>
        <p:spPr>
          <a:xfrm>
            <a:off x="8229600" y="3493008"/>
            <a:ext cx="3246120" cy="1444752"/>
          </a:xfrm>
          <a:prstGeom prst="roundRect">
            <a:avLst>
              <a:gd name="adj" fmla="val 2532"/>
            </a:avLst>
          </a:prstGeom>
          <a:solidFill>
            <a:srgbClr val="F4F0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8412479" y="3657600"/>
            <a:ext cx="1456139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 Неясноти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8412480" y="4023360"/>
            <a:ext cx="2743200" cy="5943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38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сравнения, аналогии, мини тестове с казуси</a:t>
            </a:r>
            <a:endParaRPr lang="en-US" sz="138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347472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Чести грешки при prompting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94360" y="850392"/>
            <a:ext cx="9601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Целта не е да направим prompt-а „сложен“, а полезен и проверим.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418320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ЮЗУ „Неофит Рилски“ • AI • 2025/2026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868680" y="1463040"/>
            <a:ext cx="10561320" cy="658368"/>
          </a:xfrm>
          <a:prstGeom prst="roundRect">
            <a:avLst>
              <a:gd name="adj" fmla="val 5556"/>
            </a:avLst>
          </a:prstGeom>
          <a:solidFill>
            <a:srgbClr val="FFF7F7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078992" y="1627632"/>
            <a:ext cx="182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389888" y="1591056"/>
            <a:ext cx="4206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Копиране на AI отговор без разбиране</a:t>
            </a:r>
            <a:endParaRPr lang="en-US" sz="1520" dirty="0"/>
          </a:p>
        </p:txBody>
      </p:sp>
      <p:sp>
        <p:nvSpPr>
          <p:cNvPr id="12" name="Text 10"/>
          <p:cNvSpPr/>
          <p:nvPr/>
        </p:nvSpPr>
        <p:spPr>
          <a:xfrm>
            <a:off x="5715000" y="1581912"/>
            <a:ext cx="320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126480" y="1591056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6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Използвай AI като учител, не като заместител на мисленето.</a:t>
            </a:r>
            <a:endParaRPr lang="en-US" sz="1460" dirty="0"/>
          </a:p>
        </p:txBody>
      </p:sp>
      <p:sp>
        <p:nvSpPr>
          <p:cNvPr id="14" name="Shape 12"/>
          <p:cNvSpPr/>
          <p:nvPr/>
        </p:nvSpPr>
        <p:spPr>
          <a:xfrm>
            <a:off x="868680" y="2377440"/>
            <a:ext cx="10561320" cy="658368"/>
          </a:xfrm>
          <a:prstGeom prst="roundRect">
            <a:avLst>
              <a:gd name="adj" fmla="val 5556"/>
            </a:avLst>
          </a:prstGeom>
          <a:solidFill>
            <a:srgbClr val="FAFBFE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078992" y="2542032"/>
            <a:ext cx="182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389888" y="2505456"/>
            <a:ext cx="4206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Прекалено общ въпрос</a:t>
            </a:r>
            <a:endParaRPr lang="en-US" sz="1520" dirty="0"/>
          </a:p>
        </p:txBody>
      </p:sp>
      <p:sp>
        <p:nvSpPr>
          <p:cNvPr id="17" name="Text 15"/>
          <p:cNvSpPr/>
          <p:nvPr/>
        </p:nvSpPr>
        <p:spPr>
          <a:xfrm>
            <a:off x="5715000" y="2496312"/>
            <a:ext cx="320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126480" y="2505456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6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Уточни тема, ниво, контекст и какъв формат искаш.</a:t>
            </a:r>
            <a:endParaRPr lang="en-US" sz="1460" dirty="0"/>
          </a:p>
        </p:txBody>
      </p:sp>
      <p:sp>
        <p:nvSpPr>
          <p:cNvPr id="19" name="Shape 17"/>
          <p:cNvSpPr/>
          <p:nvPr/>
        </p:nvSpPr>
        <p:spPr>
          <a:xfrm>
            <a:off x="868680" y="3291840"/>
            <a:ext cx="10561320" cy="658368"/>
          </a:xfrm>
          <a:prstGeom prst="roundRect">
            <a:avLst>
              <a:gd name="adj" fmla="val 5556"/>
            </a:avLst>
          </a:prstGeom>
          <a:solidFill>
            <a:srgbClr val="FFF7F7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1078992" y="3456432"/>
            <a:ext cx="182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389888" y="3419856"/>
            <a:ext cx="4206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Спиране на първия отговор</a:t>
            </a:r>
            <a:endParaRPr lang="en-US" sz="1520" dirty="0"/>
          </a:p>
        </p:txBody>
      </p:sp>
      <p:sp>
        <p:nvSpPr>
          <p:cNvPr id="22" name="Text 20"/>
          <p:cNvSpPr/>
          <p:nvPr/>
        </p:nvSpPr>
        <p:spPr>
          <a:xfrm>
            <a:off x="5715000" y="3410712"/>
            <a:ext cx="320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6126480" y="3419856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6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 уточняващи инструкции и подобри prompt-а.</a:t>
            </a:r>
            <a:endParaRPr lang="en-US" sz="1460" dirty="0"/>
          </a:p>
        </p:txBody>
      </p:sp>
      <p:sp>
        <p:nvSpPr>
          <p:cNvPr id="24" name="Shape 22"/>
          <p:cNvSpPr/>
          <p:nvPr/>
        </p:nvSpPr>
        <p:spPr>
          <a:xfrm>
            <a:off x="868680" y="4206240"/>
            <a:ext cx="10561320" cy="658368"/>
          </a:xfrm>
          <a:prstGeom prst="roundRect">
            <a:avLst>
              <a:gd name="adj" fmla="val 5556"/>
            </a:avLst>
          </a:prstGeom>
          <a:solidFill>
            <a:srgbClr val="FAFBFE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1078992" y="4370832"/>
            <a:ext cx="182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1389888" y="4334256"/>
            <a:ext cx="4206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проверка на фактите</a:t>
            </a:r>
            <a:endParaRPr lang="en-US" sz="1520" dirty="0"/>
          </a:p>
        </p:txBody>
      </p:sp>
      <p:sp>
        <p:nvSpPr>
          <p:cNvPr id="27" name="Text 25"/>
          <p:cNvSpPr/>
          <p:nvPr/>
        </p:nvSpPr>
        <p:spPr>
          <a:xfrm>
            <a:off x="5715000" y="4325112"/>
            <a:ext cx="320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6126480" y="4334256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6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 с учебник, условие на задача или реални измервания.</a:t>
            </a:r>
            <a:endParaRPr lang="en-US" sz="1460" dirty="0"/>
          </a:p>
        </p:txBody>
      </p:sp>
      <p:sp>
        <p:nvSpPr>
          <p:cNvPr id="29" name="Shape 27"/>
          <p:cNvSpPr/>
          <p:nvPr/>
        </p:nvSpPr>
        <p:spPr>
          <a:xfrm>
            <a:off x="868680" y="5120640"/>
            <a:ext cx="10561320" cy="658368"/>
          </a:xfrm>
          <a:prstGeom prst="roundRect">
            <a:avLst>
              <a:gd name="adj" fmla="val 5556"/>
            </a:avLst>
          </a:prstGeom>
          <a:solidFill>
            <a:srgbClr val="FFF7F7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1078992" y="5285232"/>
            <a:ext cx="182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1389888" y="5248656"/>
            <a:ext cx="4206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2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вместо лекции и лаборатории</a:t>
            </a:r>
            <a:endParaRPr lang="en-US" sz="1520" dirty="0"/>
          </a:p>
        </p:txBody>
      </p:sp>
      <p:sp>
        <p:nvSpPr>
          <p:cNvPr id="32" name="Text 30"/>
          <p:cNvSpPr/>
          <p:nvPr/>
        </p:nvSpPr>
        <p:spPr>
          <a:xfrm>
            <a:off x="5715000" y="5239512"/>
            <a:ext cx="320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6126480" y="5248656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6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Използвай AI като допълнение, не вместо учебния процес.</a:t>
            </a:r>
            <a:endParaRPr lang="en-US" sz="146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347472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да оценяваме отговора на AI?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94360" y="850392"/>
            <a:ext cx="9601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Добрият инженер не пита само „има ли отговор“, а „може ли да му се доверя“.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418320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ЮЗУ „Неофит Рилски“ • AI • 2025/2026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822960" y="1508760"/>
            <a:ext cx="4617720" cy="4434840"/>
          </a:xfrm>
          <a:prstGeom prst="roundRect">
            <a:avLst>
              <a:gd name="adj" fmla="val 825"/>
            </a:avLst>
          </a:prstGeom>
          <a:solidFill>
            <a:srgbClr val="EEF3FF"/>
          </a:solidFill>
          <a:ln w="12700">
            <a:solidFill>
              <a:srgbClr val="CFE0FF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078992" y="1783080"/>
            <a:ext cx="2377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Рубрика за проверка</a:t>
            </a:r>
            <a:endParaRPr lang="en-US" sz="1900" dirty="0"/>
          </a:p>
        </p:txBody>
      </p:sp>
      <p:sp>
        <p:nvSpPr>
          <p:cNvPr id="11" name="Shape 9"/>
          <p:cNvSpPr/>
          <p:nvPr/>
        </p:nvSpPr>
        <p:spPr>
          <a:xfrm>
            <a:off x="1097280" y="2286000"/>
            <a:ext cx="438912" cy="438912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216152" y="2377440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645920" y="2313432"/>
            <a:ext cx="1143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2788920" y="2304288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Формули, термини, единици, логика</a:t>
            </a:r>
            <a:endParaRPr lang="en-US" sz="1320" dirty="0"/>
          </a:p>
        </p:txBody>
      </p:sp>
      <p:sp>
        <p:nvSpPr>
          <p:cNvPr id="15" name="Shape 13"/>
          <p:cNvSpPr/>
          <p:nvPr/>
        </p:nvSpPr>
        <p:spPr>
          <a:xfrm>
            <a:off x="1097280" y="2898648"/>
            <a:ext cx="438912" cy="438912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216152" y="2990088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645920" y="2926080"/>
            <a:ext cx="1143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Яснота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2788920" y="2916936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Разбираем ли е за студент 2 курс?</a:t>
            </a:r>
            <a:endParaRPr lang="en-US" sz="1320" dirty="0"/>
          </a:p>
        </p:txBody>
      </p:sp>
      <p:sp>
        <p:nvSpPr>
          <p:cNvPr id="19" name="Shape 17"/>
          <p:cNvSpPr/>
          <p:nvPr/>
        </p:nvSpPr>
        <p:spPr>
          <a:xfrm>
            <a:off x="1097280" y="3511296"/>
            <a:ext cx="438912" cy="438912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216152" y="3602736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645920" y="3538728"/>
            <a:ext cx="1143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Пълнота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2788920" y="3529584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Липсват ли важни стъпки или ограничения?</a:t>
            </a:r>
            <a:endParaRPr lang="en-US" sz="1320" dirty="0"/>
          </a:p>
        </p:txBody>
      </p:sp>
      <p:sp>
        <p:nvSpPr>
          <p:cNvPr id="23" name="Shape 21"/>
          <p:cNvSpPr/>
          <p:nvPr/>
        </p:nvSpPr>
        <p:spPr>
          <a:xfrm>
            <a:off x="1097280" y="4123944"/>
            <a:ext cx="438912" cy="438912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216152" y="4215384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645920" y="4151376"/>
            <a:ext cx="1143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Приложимост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2788920" y="4142232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Може ли да се използва в лаборатория/проект?</a:t>
            </a:r>
            <a:endParaRPr lang="en-US" sz="1320" dirty="0"/>
          </a:p>
        </p:txBody>
      </p:sp>
      <p:sp>
        <p:nvSpPr>
          <p:cNvPr id="27" name="Shape 25"/>
          <p:cNvSpPr/>
          <p:nvPr/>
        </p:nvSpPr>
        <p:spPr>
          <a:xfrm>
            <a:off x="1097280" y="4736592"/>
            <a:ext cx="438912" cy="438912"/>
          </a:xfrm>
          <a:prstGeom prst="ellipse">
            <a:avLst/>
          </a:prstGeom>
          <a:solidFill>
            <a:srgbClr val="18B6C2"/>
          </a:solidFill>
          <a:ln w="12700">
            <a:solidFill>
              <a:srgbClr val="18B6C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216152" y="4828032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1645920" y="4764024"/>
            <a:ext cx="1143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Проверимост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2788920" y="475488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Мога ли да го проверя с източник или измерване?</a:t>
            </a:r>
            <a:endParaRPr lang="en-US" sz="1320" dirty="0"/>
          </a:p>
        </p:txBody>
      </p:sp>
      <p:sp>
        <p:nvSpPr>
          <p:cNvPr id="31" name="Shape 29"/>
          <p:cNvSpPr/>
          <p:nvPr/>
        </p:nvSpPr>
        <p:spPr>
          <a:xfrm>
            <a:off x="5760720" y="1508760"/>
            <a:ext cx="5532120" cy="4434840"/>
          </a:xfrm>
          <a:prstGeom prst="roundRect">
            <a:avLst>
              <a:gd name="adj" fmla="val 825"/>
            </a:avLst>
          </a:prstGeom>
          <a:solidFill>
            <a:srgbClr val="EEF8F3"/>
          </a:solidFill>
          <a:ln w="12700">
            <a:solidFill>
              <a:srgbClr val="C9E6D6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16752" y="1783080"/>
            <a:ext cx="3017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Кратък инженерeн чеклист</a:t>
            </a:r>
            <a:endParaRPr lang="en-US" sz="1900" dirty="0"/>
          </a:p>
        </p:txBody>
      </p:sp>
      <p:sp>
        <p:nvSpPr>
          <p:cNvPr id="33" name="Text 31"/>
          <p:cNvSpPr/>
          <p:nvPr/>
        </p:nvSpPr>
        <p:spPr>
          <a:xfrm>
            <a:off x="5998464" y="2240280"/>
            <a:ext cx="4572000" cy="25146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Съвпадат ли мерните единици?
</a:t>
            </a:r>
            <a:r>
              <a:rPr lang="en-US" sz="160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 ли скрити предположения?
</a:t>
            </a:r>
            <a:r>
              <a:rPr lang="en-US" sz="160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Подходящ ли е отговорът за конкретната система?
</a:t>
            </a:r>
            <a:r>
              <a:rPr lang="en-US" sz="160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 ли риск при прилагане без допълнителна проверка?
</a:t>
            </a:r>
            <a:r>
              <a:rPr lang="en-US" sz="160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Какво още трябва да измеря или потвърдя?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6016752" y="5074920"/>
            <a:ext cx="4709160" cy="41148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A9D7B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217920" y="5184648"/>
            <a:ext cx="42976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Ако AI не може да бъде проверен, не е безопасно да бъде директно използван.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347472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Етика, ограничения и безопасност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94360" y="850392"/>
            <a:ext cx="9601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Работата с AI трябва да подкрепя ученето и професионалната отговорност.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418320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ЮЗУ „Неофит Рилски“ • AI • 2025/2026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841248" y="1463040"/>
            <a:ext cx="3429000" cy="4480560"/>
          </a:xfrm>
          <a:prstGeom prst="roundRect">
            <a:avLst>
              <a:gd name="adj" fmla="val 1067"/>
            </a:avLst>
          </a:prstGeom>
          <a:solidFill>
            <a:srgbClr val="F4F0FF"/>
          </a:solidFill>
          <a:ln w="12700">
            <a:solidFill>
              <a:srgbClr val="D7CDFD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078992" y="1773936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Какво не бива?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51560" y="2148840"/>
            <a:ext cx="2788920" cy="219456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55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 предаваме чужд текст като собствено знание
</a:t>
            </a:r>
            <a:r>
              <a:rPr lang="en-US" sz="155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 прилагаме непроверени електрически параметри
</a:t>
            </a:r>
            <a:r>
              <a:rPr lang="en-US" sz="155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 използваме AI като оправдание за липса на разбиране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4462272" y="1463040"/>
            <a:ext cx="3429000" cy="4480560"/>
          </a:xfrm>
          <a:prstGeom prst="roundRect">
            <a:avLst>
              <a:gd name="adj" fmla="val 1067"/>
            </a:avLst>
          </a:prstGeom>
          <a:solidFill>
            <a:srgbClr val="EEF3FF"/>
          </a:solidFill>
          <a:ln w="12700">
            <a:solidFill>
              <a:srgbClr val="CFE0FF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700016" y="1773936"/>
            <a:ext cx="2468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Какво е добра практика?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681728" y="2148840"/>
            <a:ext cx="2788920" cy="219456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55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 искаме обяснение, а не само готов резултат
</a:t>
            </a:r>
            <a:r>
              <a:rPr lang="en-US" sz="155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 сравняваме AI отговора с реални източници
</a:t>
            </a:r>
            <a:r>
              <a:rPr lang="en-US" sz="155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 използваме AI за самопроверка и подготовка</a:t>
            </a:r>
            <a:endParaRPr lang="en-US" sz="1550" dirty="0"/>
          </a:p>
        </p:txBody>
      </p:sp>
      <p:sp>
        <p:nvSpPr>
          <p:cNvPr id="15" name="Shape 13"/>
          <p:cNvSpPr/>
          <p:nvPr/>
        </p:nvSpPr>
        <p:spPr>
          <a:xfrm>
            <a:off x="8083296" y="1463040"/>
            <a:ext cx="3291840" cy="4480560"/>
          </a:xfrm>
          <a:prstGeom prst="roundRect">
            <a:avLst>
              <a:gd name="adj" fmla="val 1111"/>
            </a:avLst>
          </a:prstGeom>
          <a:solidFill>
            <a:srgbClr val="EEF8F3"/>
          </a:solidFill>
          <a:ln w="12700">
            <a:solidFill>
              <a:srgbClr val="C9E6D6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8321040" y="1773936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Златно правило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8321040" y="2212848"/>
            <a:ext cx="2606040" cy="10058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е силен помощник, но инженерната отговорност остава при човека.</a:t>
            </a:r>
            <a:endParaRPr lang="en-US" sz="2100" dirty="0"/>
          </a:p>
        </p:txBody>
      </p:sp>
      <p:sp>
        <p:nvSpPr>
          <p:cNvPr id="18" name="Shape 16"/>
          <p:cNvSpPr/>
          <p:nvPr/>
        </p:nvSpPr>
        <p:spPr>
          <a:xfrm>
            <a:off x="8302752" y="3474720"/>
            <a:ext cx="2331720" cy="0"/>
          </a:xfrm>
          <a:prstGeom prst="line">
            <a:avLst/>
          </a:prstGeom>
          <a:noFill/>
          <a:ln w="12700">
            <a:solidFill>
              <a:srgbClr val="A9D7B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321040" y="3767328"/>
            <a:ext cx="2514600" cy="62179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42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Преди употреба: провери • сравни • измери • аргументирай</a:t>
            </a:r>
            <a:endParaRPr lang="en-US" sz="142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347472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Готови шаблони за prompts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94360" y="850392"/>
            <a:ext cx="9601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Можеш да ги дадеш на студентите като начални формулировки за практика.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418320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ЮЗУ „Неофит Рилски“ • AI • 2025/2026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841248" y="1481328"/>
            <a:ext cx="10561320" cy="841248"/>
          </a:xfrm>
          <a:prstGeom prst="roundRect">
            <a:avLst>
              <a:gd name="adj" fmla="val 4348"/>
            </a:avLst>
          </a:prstGeom>
          <a:solidFill>
            <a:srgbClr val="F6F7FB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987552" y="1618488"/>
            <a:ext cx="2011680" cy="438912"/>
          </a:xfrm>
          <a:prstGeom prst="roundRect">
            <a:avLst>
              <a:gd name="adj" fmla="val 6250"/>
            </a:avLst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33856" y="1728216"/>
            <a:ext cx="173736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обяснение на тема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291840" y="1600200"/>
            <a:ext cx="704088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44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„Действай като преподавател </a:t>
            </a:r>
            <a:r>
              <a:rPr lang="en-US" sz="1440" dirty="0" err="1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</a:t>
            </a:r>
            <a:r>
              <a:rPr lang="en-US" sz="144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bg-BG" sz="144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промишлена</a:t>
            </a:r>
            <a:r>
              <a:rPr lang="en-US" sz="144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електроника. Обясни [тема] за студент 2 курс. Включи: определение, принцип, приложение и 3 контролни въпроса.“</a:t>
            </a:r>
            <a:endParaRPr lang="en-US" sz="1440" dirty="0"/>
          </a:p>
        </p:txBody>
      </p:sp>
      <p:sp>
        <p:nvSpPr>
          <p:cNvPr id="13" name="Shape 11"/>
          <p:cNvSpPr/>
          <p:nvPr/>
        </p:nvSpPr>
        <p:spPr>
          <a:xfrm>
            <a:off x="841248" y="2560320"/>
            <a:ext cx="10561320" cy="841248"/>
          </a:xfrm>
          <a:prstGeom prst="roundRect">
            <a:avLst>
              <a:gd name="adj" fmla="val 4348"/>
            </a:avLst>
          </a:prstGeom>
          <a:solidFill>
            <a:srgbClr val="FAFBFE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987552" y="2697480"/>
            <a:ext cx="2011680" cy="438912"/>
          </a:xfrm>
          <a:prstGeom prst="roundRect">
            <a:avLst>
              <a:gd name="adj" fmla="val 6250"/>
            </a:avLst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133856" y="2807208"/>
            <a:ext cx="173736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решаване на задача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291840" y="2679192"/>
            <a:ext cx="704088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44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„Бъди ментор. Не ми давай директно крайния отговор. Насочи ме към подходящата формула и ми давай подсказки стъпка по стъпка.“</a:t>
            </a:r>
            <a:endParaRPr lang="en-US" sz="1440" dirty="0"/>
          </a:p>
        </p:txBody>
      </p:sp>
      <p:sp>
        <p:nvSpPr>
          <p:cNvPr id="17" name="Shape 15"/>
          <p:cNvSpPr/>
          <p:nvPr/>
        </p:nvSpPr>
        <p:spPr>
          <a:xfrm>
            <a:off x="841248" y="3639312"/>
            <a:ext cx="10561320" cy="841248"/>
          </a:xfrm>
          <a:prstGeom prst="roundRect">
            <a:avLst>
              <a:gd name="adj" fmla="val 4348"/>
            </a:avLst>
          </a:prstGeom>
          <a:solidFill>
            <a:srgbClr val="F6F7FB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987552" y="3776472"/>
            <a:ext cx="2011680" cy="438912"/>
          </a:xfrm>
          <a:prstGeom prst="roundRect">
            <a:avLst>
              <a:gd name="adj" fmla="val 6250"/>
            </a:avLst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133856" y="3886200"/>
            <a:ext cx="173736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лабораторна работа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291840" y="3758184"/>
            <a:ext cx="704088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44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„Помогни ми да подготвя лабораторен отчет по тема [X]. Дай структура, типични грешки и какво да обясня при защита.“</a:t>
            </a:r>
            <a:endParaRPr lang="en-US" sz="1440" dirty="0"/>
          </a:p>
        </p:txBody>
      </p:sp>
      <p:sp>
        <p:nvSpPr>
          <p:cNvPr id="21" name="Shape 19"/>
          <p:cNvSpPr/>
          <p:nvPr/>
        </p:nvSpPr>
        <p:spPr>
          <a:xfrm>
            <a:off x="841248" y="4718304"/>
            <a:ext cx="10561320" cy="841248"/>
          </a:xfrm>
          <a:prstGeom prst="roundRect">
            <a:avLst>
              <a:gd name="adj" fmla="val 4348"/>
            </a:avLst>
          </a:prstGeom>
          <a:solidFill>
            <a:srgbClr val="FAFBFE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987552" y="4855464"/>
            <a:ext cx="2011680" cy="438912"/>
          </a:xfrm>
          <a:prstGeom prst="roundRect">
            <a:avLst>
              <a:gd name="adj" fmla="val 6250"/>
            </a:avLst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133856" y="4965192"/>
            <a:ext cx="173736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диагностика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291840" y="4837176"/>
            <a:ext cx="704088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44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„Имам проблем: [описание]. Дай systematic checklist: вероятни причини, как да ги проверя и какво измерване е нужно.“</a:t>
            </a:r>
            <a:endParaRPr lang="en-US" sz="144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725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0972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BFD0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Ключов извод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914400" y="1828800"/>
            <a:ext cx="7589520" cy="6858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Качеството на AI отговора зависи в голяма степен от качеството на инструкцията.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704088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850" dirty="0">
                <a:solidFill>
                  <a:srgbClr val="D9E3F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Добрият инженер не просто задава въпрос, а задава правилния въпрос — с контекст, критерии и проверка.</a:t>
            </a:r>
            <a:endParaRPr lang="en-US" sz="1850" dirty="0"/>
          </a:p>
        </p:txBody>
      </p:sp>
      <p:sp>
        <p:nvSpPr>
          <p:cNvPr id="5" name="Shape 3"/>
          <p:cNvSpPr/>
          <p:nvPr/>
        </p:nvSpPr>
        <p:spPr>
          <a:xfrm>
            <a:off x="9144000" y="1234440"/>
            <a:ext cx="1920240" cy="2148840"/>
          </a:xfrm>
          <a:prstGeom prst="roundRect">
            <a:avLst>
              <a:gd name="adj" fmla="val 5714"/>
            </a:avLst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3999" y="1600200"/>
            <a:ext cx="1854679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6E58C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РОЛЯ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6E58C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6E58C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6E58C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6E58C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914400" y="5166360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за вниманието!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914400" y="5687568"/>
            <a:ext cx="43891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AEBE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ЮЗУ „Неофит Рилски“ • </a:t>
            </a:r>
            <a:r>
              <a:rPr lang="bg-BG" sz="1150" dirty="0">
                <a:solidFill>
                  <a:srgbClr val="AEBE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промишлена</a:t>
            </a:r>
            <a:r>
              <a:rPr lang="en-US" sz="1150" dirty="0">
                <a:solidFill>
                  <a:srgbClr val="AEBE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електроника • AI</a:t>
            </a:r>
            <a:endParaRPr lang="en-US" sz="11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347472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Какво е AI prompting?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94360" y="850392"/>
            <a:ext cx="9601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Prompting не е просто въпрос към чатбот, а целенасочено задаване на инструкция, контекст и очакван резултат.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418320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ЮЗУ „Неофит Рилски“ • AI • 2025/2026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731520" y="1417320"/>
            <a:ext cx="5440680" cy="2057400"/>
          </a:xfrm>
          <a:prstGeom prst="roundRect">
            <a:avLst>
              <a:gd name="adj" fmla="val 1778"/>
            </a:avLst>
          </a:prstGeom>
          <a:solidFill>
            <a:srgbClr val="EEF3FF"/>
          </a:solidFill>
          <a:ln w="12700">
            <a:solidFill>
              <a:srgbClr val="CFE0FF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987552" y="1472184"/>
            <a:ext cx="1645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87552" y="1847088"/>
            <a:ext cx="4800600" cy="8229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е инструкция към AI система, която описва какво искаме, за кого е резултатът, в какъв формат да бъде и какви ограничения да спази.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960120" y="2880360"/>
            <a:ext cx="4526280" cy="384048"/>
          </a:xfrm>
          <a:prstGeom prst="roundRect">
            <a:avLst>
              <a:gd name="adj" fmla="val 7143"/>
            </a:avLst>
          </a:prstGeom>
          <a:solidFill>
            <a:srgbClr val="FFF6DD"/>
          </a:solidFill>
          <a:ln w="12700">
            <a:solidFill>
              <a:srgbClr val="F2D37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55183" y="2903996"/>
            <a:ext cx="4187952" cy="4335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8A651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Добър prompt = по-ясен, по-полезен и по-проверим отговор.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446520" y="1417320"/>
            <a:ext cx="4983480" cy="2057400"/>
          </a:xfrm>
          <a:prstGeom prst="roundRect">
            <a:avLst>
              <a:gd name="adj" fmla="val 1778"/>
            </a:avLst>
          </a:prstGeom>
          <a:solidFill>
            <a:srgbClr val="EEF8F3"/>
          </a:solidFill>
          <a:ln w="12700">
            <a:solidFill>
              <a:srgbClr val="C9E6D6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720840" y="1664208"/>
            <a:ext cx="4389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Какво променяме спрямо обикновен въпрос?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711696" y="1993392"/>
            <a:ext cx="4343400" cy="109728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5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задаваме роля: „действай като преподавател/ментор“
</a:t>
            </a:r>
            <a:r>
              <a:rPr lang="en-US" sz="15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даваме контекст: ниво, дисциплина, къде се затрудняваме
</a:t>
            </a:r>
            <a:r>
              <a:rPr lang="en-US" sz="15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описваме изхода: таблица, стъпки, код, кратко резюме</a:t>
            </a:r>
            <a:endParaRPr lang="en-US" sz="1550" dirty="0"/>
          </a:p>
        </p:txBody>
      </p:sp>
      <p:sp>
        <p:nvSpPr>
          <p:cNvPr id="17" name="Shape 15"/>
          <p:cNvSpPr/>
          <p:nvPr/>
        </p:nvSpPr>
        <p:spPr>
          <a:xfrm>
            <a:off x="731520" y="3840480"/>
            <a:ext cx="10698480" cy="1737360"/>
          </a:xfrm>
          <a:prstGeom prst="roundRect">
            <a:avLst>
              <a:gd name="adj" fmla="val 2105"/>
            </a:avLst>
          </a:prstGeom>
          <a:solidFill>
            <a:srgbClr val="F6F7FB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960120" y="4069080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960120" y="4407408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 prompt: „Обясни сензори.“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60120" y="4736592"/>
            <a:ext cx="100126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По-силен prompt: „Обясни индуктивни, капацитивни и оптични сензори за студент 2 курс </a:t>
            </a:r>
            <a:r>
              <a:rPr lang="en-US" sz="1550" b="1" dirty="0" err="1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</a:t>
            </a:r>
            <a:r>
              <a:rPr lang="en-US" sz="155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bg-BG" sz="155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промишлена</a:t>
            </a:r>
            <a:r>
              <a:rPr lang="en-US" sz="155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електроника. Дай таблица: принцип, предимства, недостатъци и приложение.“</a:t>
            </a:r>
            <a:endParaRPr lang="en-US" sz="15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347472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Защо е важно </a:t>
            </a:r>
            <a:r>
              <a:rPr lang="en-US" sz="2400" b="1" dirty="0" err="1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</a:t>
            </a: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bg-BG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промишлена</a:t>
            </a:r>
            <a:r>
              <a:rPr lang="en-US" sz="2400" b="1" dirty="0" err="1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</a:t>
            </a: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електроника?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94360" y="850392"/>
            <a:ext cx="9601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е най-полезен, когато подпомага разбиране, диагностика и документация — не когато заменя мисленето.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418320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ЮЗУ „Неофит Рилски“ • AI • 2025/2026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749808" y="1508760"/>
            <a:ext cx="2743200" cy="3520440"/>
          </a:xfrm>
          <a:prstGeom prst="roundRect">
            <a:avLst>
              <a:gd name="adj" fmla="val 1333"/>
            </a:avLst>
          </a:prstGeom>
          <a:solidFill>
            <a:srgbClr val="EEF3FF"/>
          </a:solidFill>
          <a:ln w="12700">
            <a:solidFill>
              <a:srgbClr val="CFE0FF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005840" y="1719072"/>
            <a:ext cx="438912" cy="438912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24712" y="1810512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499616" y="1737360"/>
            <a:ext cx="1691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Разбиране на теория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05840" y="2286000"/>
            <a:ext cx="2194560" cy="210312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4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4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обяснение на PWM, ADC/DAC, PLC
</a:t>
            </a:r>
            <a:r>
              <a:rPr lang="en-US" sz="14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4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 компоненти и режими на работа
</a:t>
            </a:r>
            <a:r>
              <a:rPr lang="en-US" sz="14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4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връзка между теория и реална система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4041648" y="1508760"/>
            <a:ext cx="2743200" cy="3520440"/>
          </a:xfrm>
          <a:prstGeom prst="roundRect">
            <a:avLst>
              <a:gd name="adj" fmla="val 1333"/>
            </a:avLst>
          </a:prstGeom>
          <a:solidFill>
            <a:srgbClr val="F4F0FF"/>
          </a:solidFill>
          <a:ln w="12700">
            <a:solidFill>
              <a:srgbClr val="D7CDFD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297680" y="1719072"/>
            <a:ext cx="438912" cy="438912"/>
          </a:xfrm>
          <a:prstGeom prst="ellipse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416552" y="1810512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791456" y="1737360"/>
            <a:ext cx="1691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Лаборатории и проекти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4297680" y="2286000"/>
            <a:ext cx="2194560" cy="210312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4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4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шаблон за отчет
</a:t>
            </a:r>
            <a:r>
              <a:rPr lang="en-US" sz="14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4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чеклист за измерване и калибриране
</a:t>
            </a:r>
            <a:r>
              <a:rPr lang="en-US" sz="14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4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примерен код и документация</a:t>
            </a:r>
            <a:endParaRPr lang="en-US" sz="1450" dirty="0"/>
          </a:p>
        </p:txBody>
      </p:sp>
      <p:sp>
        <p:nvSpPr>
          <p:cNvPr id="19" name="Shape 17"/>
          <p:cNvSpPr/>
          <p:nvPr/>
        </p:nvSpPr>
        <p:spPr>
          <a:xfrm>
            <a:off x="7333488" y="1508760"/>
            <a:ext cx="2743200" cy="3520440"/>
          </a:xfrm>
          <a:prstGeom prst="roundRect">
            <a:avLst>
              <a:gd name="adj" fmla="val 1333"/>
            </a:avLst>
          </a:prstGeom>
          <a:solidFill>
            <a:srgbClr val="EEF8F3"/>
          </a:solidFill>
          <a:ln w="12700">
            <a:solidFill>
              <a:srgbClr val="C9E6D6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7589520" y="1719072"/>
            <a:ext cx="438912" cy="438912"/>
          </a:xfrm>
          <a:prstGeom prst="ellipse">
            <a:avLst/>
          </a:prstGeom>
          <a:solidFill>
            <a:srgbClr val="18B6C2"/>
          </a:solidFill>
          <a:ln w="12700">
            <a:solidFill>
              <a:srgbClr val="18B6C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708392" y="1810512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083296" y="1737360"/>
            <a:ext cx="1691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и проверка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7589520" y="2286000"/>
            <a:ext cx="2194560" cy="210312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4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4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възможни причини за грешка
</a:t>
            </a:r>
            <a:r>
              <a:rPr lang="en-US" sz="14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4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за стъпкова проверка
</a:t>
            </a:r>
            <a:r>
              <a:rPr lang="en-US" sz="14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4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на риска и безопасност</a:t>
            </a:r>
            <a:endParaRPr lang="en-US" sz="1450" dirty="0"/>
          </a:p>
        </p:txBody>
      </p:sp>
      <p:sp>
        <p:nvSpPr>
          <p:cNvPr id="24" name="Shape 22"/>
          <p:cNvSpPr/>
          <p:nvPr/>
        </p:nvSpPr>
        <p:spPr>
          <a:xfrm>
            <a:off x="749808" y="5285232"/>
            <a:ext cx="10259568" cy="749808"/>
          </a:xfrm>
          <a:prstGeom prst="roundRect">
            <a:avLst>
              <a:gd name="adj" fmla="val 4878"/>
            </a:avLst>
          </a:prstGeom>
          <a:solidFill>
            <a:srgbClr val="FFF0F0"/>
          </a:solidFill>
          <a:ln w="12700">
            <a:solidFill>
              <a:srgbClr val="F4C2C2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969264" y="5486400"/>
            <a:ext cx="9875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Важно: при формули, параметри, код, безопасност и стандарти AI отговорът винаги трябва да се проверява с учебник, лабораторно задание или преподавател.</a:t>
            </a:r>
            <a:endParaRPr lang="en-US" sz="14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347472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на ефективния prompt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94360" y="850392"/>
            <a:ext cx="9601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 добър prompt комбинира съдържание, контекст и критерии за качество.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418320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ЮЗУ „Неофит Рилски“ • AI • 2025/2026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868680" y="1463040"/>
            <a:ext cx="10469880" cy="530352"/>
          </a:xfrm>
          <a:prstGeom prst="roundRect">
            <a:avLst>
              <a:gd name="adj" fmla="val 3448"/>
            </a:avLst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591056"/>
            <a:ext cx="10241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РОЛЯ + ЗАДАЧА + КОНТЕКСТ + ОГРАНИЧЕНИЯ + ФОРМАТ + ПРИМЕРИ + КРИТЕРИИ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841248" y="2331720"/>
            <a:ext cx="2487168" cy="1051560"/>
          </a:xfrm>
          <a:prstGeom prst="roundRect">
            <a:avLst>
              <a:gd name="adj" fmla="val 3478"/>
            </a:avLst>
          </a:prstGeom>
          <a:solidFill>
            <a:srgbClr val="F6F7FB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005840" y="2496312"/>
            <a:ext cx="438912" cy="438912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24712" y="2587752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682496" y="2496312"/>
            <a:ext cx="13533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Роля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517904" y="2807208"/>
            <a:ext cx="1517904" cy="42062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04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Кой трябва да бъде AI: преподавател, ментор, диагностик</a:t>
            </a:r>
            <a:endParaRPr lang="en-US" sz="1040" dirty="0"/>
          </a:p>
        </p:txBody>
      </p:sp>
      <p:sp>
        <p:nvSpPr>
          <p:cNvPr id="16" name="Shape 14"/>
          <p:cNvSpPr/>
          <p:nvPr/>
        </p:nvSpPr>
        <p:spPr>
          <a:xfrm>
            <a:off x="3630168" y="2331720"/>
            <a:ext cx="2487168" cy="1051560"/>
          </a:xfrm>
          <a:prstGeom prst="roundRect">
            <a:avLst>
              <a:gd name="adj" fmla="val 3478"/>
            </a:avLst>
          </a:prstGeom>
          <a:solidFill>
            <a:srgbClr val="FAFBFE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794760" y="2496312"/>
            <a:ext cx="438912" cy="438912"/>
          </a:xfrm>
          <a:prstGeom prst="ellipse">
            <a:avLst/>
          </a:prstGeom>
          <a:solidFill>
            <a:srgbClr val="18B6C2"/>
          </a:solidFill>
          <a:ln w="12700">
            <a:solidFill>
              <a:srgbClr val="18B6C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913632" y="2587752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471416" y="2496312"/>
            <a:ext cx="13533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Задача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306824" y="2807208"/>
            <a:ext cx="1517904" cy="42062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04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Какво точно да направи: обясни, сравни, анализирай, създай</a:t>
            </a:r>
            <a:endParaRPr lang="en-US" sz="1040" dirty="0"/>
          </a:p>
        </p:txBody>
      </p:sp>
      <p:sp>
        <p:nvSpPr>
          <p:cNvPr id="21" name="Shape 19"/>
          <p:cNvSpPr/>
          <p:nvPr/>
        </p:nvSpPr>
        <p:spPr>
          <a:xfrm>
            <a:off x="6419088" y="2331720"/>
            <a:ext cx="2487168" cy="1051560"/>
          </a:xfrm>
          <a:prstGeom prst="roundRect">
            <a:avLst>
              <a:gd name="adj" fmla="val 3478"/>
            </a:avLst>
          </a:prstGeom>
          <a:solidFill>
            <a:srgbClr val="F6F7FB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583680" y="2496312"/>
            <a:ext cx="438912" cy="438912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702552" y="2587752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7260336" y="2496312"/>
            <a:ext cx="13533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095744" y="2807208"/>
            <a:ext cx="1517904" cy="42062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04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Ниво, специалност, известни затруднения, цел</a:t>
            </a:r>
            <a:endParaRPr lang="en-US" sz="1040" dirty="0"/>
          </a:p>
        </p:txBody>
      </p:sp>
      <p:sp>
        <p:nvSpPr>
          <p:cNvPr id="26" name="Shape 24"/>
          <p:cNvSpPr/>
          <p:nvPr/>
        </p:nvSpPr>
        <p:spPr>
          <a:xfrm>
            <a:off x="9208008" y="2331720"/>
            <a:ext cx="2487168" cy="1051560"/>
          </a:xfrm>
          <a:prstGeom prst="roundRect">
            <a:avLst>
              <a:gd name="adj" fmla="val 3478"/>
            </a:avLst>
          </a:prstGeom>
          <a:solidFill>
            <a:srgbClr val="FAFBFE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9372600" y="2496312"/>
            <a:ext cx="438912" cy="438912"/>
          </a:xfrm>
          <a:prstGeom prst="ellipse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491472" y="2587752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10049256" y="2496312"/>
            <a:ext cx="13533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9884664" y="2807208"/>
            <a:ext cx="1517904" cy="42062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04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Кратко, без сложна математика, само с проверими факти</a:t>
            </a:r>
            <a:endParaRPr lang="en-US" sz="1040" dirty="0"/>
          </a:p>
        </p:txBody>
      </p:sp>
      <p:sp>
        <p:nvSpPr>
          <p:cNvPr id="31" name="Shape 29"/>
          <p:cNvSpPr/>
          <p:nvPr/>
        </p:nvSpPr>
        <p:spPr>
          <a:xfrm>
            <a:off x="841248" y="3721608"/>
            <a:ext cx="2487168" cy="1051560"/>
          </a:xfrm>
          <a:prstGeom prst="roundRect">
            <a:avLst>
              <a:gd name="adj" fmla="val 3478"/>
            </a:avLst>
          </a:prstGeom>
          <a:solidFill>
            <a:srgbClr val="F6F7FB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1005840" y="3886200"/>
            <a:ext cx="438912" cy="438912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124712" y="3977640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1682496" y="3886200"/>
            <a:ext cx="13533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Формат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1517904" y="4197096"/>
            <a:ext cx="1517904" cy="42062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04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Таблица, стъпки, код с коментари, списък за проверка</a:t>
            </a:r>
            <a:endParaRPr lang="en-US" sz="1040" dirty="0"/>
          </a:p>
        </p:txBody>
      </p:sp>
      <p:sp>
        <p:nvSpPr>
          <p:cNvPr id="36" name="Shape 34"/>
          <p:cNvSpPr/>
          <p:nvPr/>
        </p:nvSpPr>
        <p:spPr>
          <a:xfrm>
            <a:off x="3630168" y="3721608"/>
            <a:ext cx="2487168" cy="1051560"/>
          </a:xfrm>
          <a:prstGeom prst="roundRect">
            <a:avLst>
              <a:gd name="adj" fmla="val 3478"/>
            </a:avLst>
          </a:prstGeom>
          <a:solidFill>
            <a:srgbClr val="FAFBFE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3794760" y="3886200"/>
            <a:ext cx="438912" cy="438912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913632" y="3977640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4471416" y="3886200"/>
            <a:ext cx="13533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Примери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4306824" y="4197096"/>
            <a:ext cx="1517904" cy="42062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04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Покажи очакван стил или примерен изход</a:t>
            </a:r>
            <a:endParaRPr lang="en-US" sz="1040" dirty="0"/>
          </a:p>
        </p:txBody>
      </p:sp>
      <p:sp>
        <p:nvSpPr>
          <p:cNvPr id="41" name="Shape 39"/>
          <p:cNvSpPr/>
          <p:nvPr/>
        </p:nvSpPr>
        <p:spPr>
          <a:xfrm>
            <a:off x="6419088" y="3721608"/>
            <a:ext cx="2487168" cy="1051560"/>
          </a:xfrm>
          <a:prstGeom prst="roundRect">
            <a:avLst>
              <a:gd name="adj" fmla="val 3478"/>
            </a:avLst>
          </a:prstGeom>
          <a:solidFill>
            <a:srgbClr val="F6F7FB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6583680" y="3886200"/>
            <a:ext cx="438912" cy="438912"/>
          </a:xfrm>
          <a:prstGeom prst="ellipse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702552" y="3977640"/>
            <a:ext cx="2011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7260336" y="3886200"/>
            <a:ext cx="13533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</a:t>
            </a:r>
            <a:endParaRPr lang="en-US" sz="1400" dirty="0"/>
          </a:p>
        </p:txBody>
      </p:sp>
      <p:sp>
        <p:nvSpPr>
          <p:cNvPr id="45" name="Text 43"/>
          <p:cNvSpPr/>
          <p:nvPr/>
        </p:nvSpPr>
        <p:spPr>
          <a:xfrm>
            <a:off x="7095744" y="4197096"/>
            <a:ext cx="1517904" cy="420624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04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Яснота, точност, приложимост, проверимост</a:t>
            </a:r>
            <a:endParaRPr lang="en-US" sz="104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347472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изглежда силният prompt?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94360" y="850392"/>
            <a:ext cx="9601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Най-честата причина за слаб AI отговор е слабата или твърде обща инструкция.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418320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ЮЗУ „Неофит Рилски“ • AI • 2025/2026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777240" y="1463040"/>
            <a:ext cx="5166360" cy="4526280"/>
          </a:xfrm>
          <a:prstGeom prst="roundRect">
            <a:avLst>
              <a:gd name="adj" fmla="val 808"/>
            </a:avLst>
          </a:prstGeom>
          <a:solidFill>
            <a:srgbClr val="FFF7F7"/>
          </a:solidFill>
          <a:ln w="12700">
            <a:solidFill>
              <a:srgbClr val="F1C7C7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051560" y="173736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 вариант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051560" y="2194560"/>
            <a:ext cx="2926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„Обясни PWM.“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051560" y="2743200"/>
            <a:ext cx="4389120" cy="22860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няма информация за аудиторията
</a:t>
            </a:r>
            <a:r>
              <a:rPr lang="en-US" sz="160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няма желан формат
</a:t>
            </a:r>
            <a:r>
              <a:rPr lang="en-US" sz="160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е ясно дали искаме теория, пример или приложение
</a:t>
            </a:r>
            <a:r>
              <a:rPr lang="en-US" sz="160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няма ограничение за ниво на сложност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236208" y="1463040"/>
            <a:ext cx="5166360" cy="4526280"/>
          </a:xfrm>
          <a:prstGeom prst="roundRect">
            <a:avLst>
              <a:gd name="adj" fmla="val 808"/>
            </a:avLst>
          </a:prstGeom>
          <a:solidFill>
            <a:srgbClr val="EEF8F3"/>
          </a:solidFill>
          <a:ln w="12700">
            <a:solidFill>
              <a:srgbClr val="BFE2CE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510528" y="173736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Силен вариант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510528" y="2203704"/>
            <a:ext cx="452628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„Обясни PWM на студент 2 курс </a:t>
            </a:r>
            <a:r>
              <a:rPr lang="en-US" sz="1700" b="1" dirty="0" err="1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</a:t>
            </a:r>
            <a:r>
              <a:rPr lang="en-US" sz="17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bg-BG" sz="17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промишлена</a:t>
            </a:r>
            <a:r>
              <a:rPr lang="en-US" sz="17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електроника. Включи: 1) определение, 2) принцип, 3) управление на DC мотор, 4) пример с Arduino, 5) 3 контролни въпроса.“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6510528" y="3383280"/>
            <a:ext cx="4297680" cy="192024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ясна аудитория и ниво
</a:t>
            </a:r>
            <a:r>
              <a:rPr lang="en-US" sz="160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разбит изход на части
</a:t>
            </a:r>
            <a:r>
              <a:rPr lang="en-US" sz="160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връзка с инженерна практика
</a:t>
            </a:r>
            <a:r>
              <a:rPr lang="en-US" sz="160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60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лесно се оценява дали отговорът е пълен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347472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Видове prompts за инженерни задачи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94360" y="850392"/>
            <a:ext cx="9601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Различните цели изискват различен стил на инструкция.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418320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ЮЗУ „Неофит Рилски“ • AI • 2025/2026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841248" y="1554480"/>
            <a:ext cx="3246120" cy="1554480"/>
          </a:xfrm>
          <a:prstGeom prst="roundRect">
            <a:avLst>
              <a:gd name="adj" fmla="val 2353"/>
            </a:avLst>
          </a:prstGeom>
          <a:solidFill>
            <a:srgbClr val="EEF3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042416" y="1737360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Информационен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42416" y="2084832"/>
            <a:ext cx="2743200" cy="5943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Обясни как работи PLC за студент 2 курс.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4517136" y="1554480"/>
            <a:ext cx="3246120" cy="1554480"/>
          </a:xfrm>
          <a:prstGeom prst="roundRect">
            <a:avLst>
              <a:gd name="adj" fmla="val 2353"/>
            </a:avLst>
          </a:prstGeom>
          <a:solidFill>
            <a:srgbClr val="F4F0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718304" y="1737360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Сравнителен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718304" y="2084832"/>
            <a:ext cx="2743200" cy="5943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 индуктивен и капацитивен сензор в таблица.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8193024" y="1554480"/>
            <a:ext cx="3246120" cy="1554480"/>
          </a:xfrm>
          <a:prstGeom prst="roundRect">
            <a:avLst>
              <a:gd name="adj" fmla="val 2353"/>
            </a:avLst>
          </a:prstGeom>
          <a:solidFill>
            <a:srgbClr val="EEF8F3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8394192" y="1737360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Диагностичен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394192" y="2084832"/>
            <a:ext cx="2743200" cy="5943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 възможни причини за шумен аналогов сигнал.</a:t>
            </a:r>
            <a:endParaRPr lang="en-US" sz="1350" dirty="0"/>
          </a:p>
        </p:txBody>
      </p:sp>
      <p:sp>
        <p:nvSpPr>
          <p:cNvPr id="18" name="Shape 16"/>
          <p:cNvSpPr/>
          <p:nvPr/>
        </p:nvSpPr>
        <p:spPr>
          <a:xfrm>
            <a:off x="841248" y="3520440"/>
            <a:ext cx="3246120" cy="1554480"/>
          </a:xfrm>
          <a:prstGeom prst="roundRect">
            <a:avLst>
              <a:gd name="adj" fmla="val 2353"/>
            </a:avLst>
          </a:prstGeom>
          <a:solidFill>
            <a:srgbClr val="FFF6DD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042416" y="3703320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Процедурен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042416" y="4050792"/>
            <a:ext cx="2743200" cy="5943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Опиши стъпките за калибриране на температурен датчик.</a:t>
            </a:r>
            <a:endParaRPr lang="en-US" sz="1350" dirty="0"/>
          </a:p>
        </p:txBody>
      </p:sp>
      <p:sp>
        <p:nvSpPr>
          <p:cNvPr id="21" name="Shape 19"/>
          <p:cNvSpPr/>
          <p:nvPr/>
        </p:nvSpPr>
        <p:spPr>
          <a:xfrm>
            <a:off x="4517136" y="3520440"/>
            <a:ext cx="3246120" cy="1554480"/>
          </a:xfrm>
          <a:prstGeom prst="roundRect">
            <a:avLst>
              <a:gd name="adj" fmla="val 2353"/>
            </a:avLst>
          </a:prstGeom>
          <a:solidFill>
            <a:srgbClr val="F9F2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4718304" y="3703320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Учебен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718304" y="4050792"/>
            <a:ext cx="2743200" cy="5943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Създай 6 тестови въпроса по тема ADC.</a:t>
            </a:r>
            <a:endParaRPr lang="en-US" sz="1350" dirty="0"/>
          </a:p>
        </p:txBody>
      </p:sp>
      <p:sp>
        <p:nvSpPr>
          <p:cNvPr id="24" name="Shape 22"/>
          <p:cNvSpPr/>
          <p:nvPr/>
        </p:nvSpPr>
        <p:spPr>
          <a:xfrm>
            <a:off x="8193024" y="3520440"/>
            <a:ext cx="3246120" cy="1554480"/>
          </a:xfrm>
          <a:prstGeom prst="roundRect">
            <a:avLst>
              <a:gd name="adj" fmla="val 2353"/>
            </a:avLst>
          </a:prstGeom>
          <a:solidFill>
            <a:srgbClr val="EEF7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8394192" y="3703320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Кодов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94192" y="4050792"/>
            <a:ext cx="2743200" cy="59436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Напиши Arduino пример с кратки коментари.</a:t>
            </a:r>
            <a:endParaRPr lang="en-US" sz="1350" dirty="0"/>
          </a:p>
        </p:txBody>
      </p:sp>
      <p:sp>
        <p:nvSpPr>
          <p:cNvPr id="27" name="Shape 25"/>
          <p:cNvSpPr/>
          <p:nvPr/>
        </p:nvSpPr>
        <p:spPr>
          <a:xfrm>
            <a:off x="914400" y="5650992"/>
            <a:ext cx="10149840" cy="411480"/>
          </a:xfrm>
          <a:prstGeom prst="roundRect">
            <a:avLst>
              <a:gd name="adj" fmla="val 8889"/>
            </a:avLst>
          </a:prstGeom>
          <a:solidFill>
            <a:srgbClr val="F6F7FB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1133856" y="5751576"/>
            <a:ext cx="9601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20" i="1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 правило: първо формулирай целта на задачата, после избери най-подходящия тип prompt.</a:t>
            </a:r>
            <a:endParaRPr lang="en-US" sz="132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347472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Итеративно подобряване на prompt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94360" y="850392"/>
            <a:ext cx="9601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Prompting е процес на тестване, наблюдение и уточняване.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418320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ЮЗУ „Неофит Рилски“ • AI • 2025/2026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868680" y="1691640"/>
            <a:ext cx="2971800" cy="3840480"/>
          </a:xfrm>
          <a:prstGeom prst="roundRect">
            <a:avLst>
              <a:gd name="adj" fmla="val 1231"/>
            </a:avLst>
          </a:prstGeom>
          <a:solidFill>
            <a:srgbClr val="FFF7F7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097280" y="1938528"/>
            <a:ext cx="1325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930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Версия 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97280" y="2377440"/>
            <a:ext cx="2487168" cy="5669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„Обясни датчици.“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1078992" y="3154680"/>
            <a:ext cx="2331720" cy="0"/>
          </a:xfrm>
          <a:prstGeom prst="line">
            <a:avLst/>
          </a:prstGeom>
          <a:noFill/>
          <a:ln w="12700">
            <a:solidFill>
              <a:srgbClr val="D9DFE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97280" y="3364992"/>
            <a:ext cx="2468880" cy="8686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Твърде общо: липсват тип, ниво и формат.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434840" y="1691640"/>
            <a:ext cx="2971800" cy="3840480"/>
          </a:xfrm>
          <a:prstGeom prst="roundRect">
            <a:avLst>
              <a:gd name="adj" fmla="val 1231"/>
            </a:avLst>
          </a:prstGeom>
          <a:solidFill>
            <a:srgbClr val="EEF3FF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663440" y="1938528"/>
            <a:ext cx="1325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Версия 2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4663440" y="2377440"/>
            <a:ext cx="2487168" cy="5669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„Обясни индустриални сензори.“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4645152" y="3154680"/>
            <a:ext cx="2331720" cy="0"/>
          </a:xfrm>
          <a:prstGeom prst="line">
            <a:avLst/>
          </a:prstGeom>
          <a:noFill/>
          <a:ln w="12700">
            <a:solidFill>
              <a:srgbClr val="D9DFE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663440" y="3364992"/>
            <a:ext cx="2468880" cy="8686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По-добре, но все още няма ясно сравнение.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8001000" y="1691640"/>
            <a:ext cx="2971800" cy="3840480"/>
          </a:xfrm>
          <a:prstGeom prst="roundRect">
            <a:avLst>
              <a:gd name="adj" fmla="val 1231"/>
            </a:avLst>
          </a:prstGeom>
          <a:solidFill>
            <a:srgbClr val="EEF8F3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8229600" y="1938528"/>
            <a:ext cx="1325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8B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Версия 3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8229600" y="2545138"/>
            <a:ext cx="2487168" cy="6583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marL="0" indent="0">
              <a:buNone/>
            </a:pPr>
            <a:r>
              <a:rPr lang="en-US" sz="1320" b="1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„Сравни индуктивни, капацитивни и оптични сензори за студент 2 курс. Дай таблица: принцип, предимства, недостатъци и приложение.“</a:t>
            </a:r>
            <a:endParaRPr lang="en-US" sz="1320" dirty="0"/>
          </a:p>
        </p:txBody>
      </p:sp>
      <p:sp>
        <p:nvSpPr>
          <p:cNvPr id="22" name="Shape 20"/>
          <p:cNvSpPr/>
          <p:nvPr/>
        </p:nvSpPr>
        <p:spPr>
          <a:xfrm>
            <a:off x="8211312" y="3602736"/>
            <a:ext cx="2331720" cy="0"/>
          </a:xfrm>
          <a:prstGeom prst="line">
            <a:avLst/>
          </a:prstGeom>
          <a:noFill/>
          <a:ln w="12700">
            <a:solidFill>
              <a:srgbClr val="D9DFE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229600" y="3822192"/>
            <a:ext cx="2468880" cy="8686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Това вече е използваем prompt за лекция, лаборатория или самоподготовка.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3931920" y="2944368"/>
            <a:ext cx="274320" cy="310896"/>
          </a:xfrm>
          <a:prstGeom prst="chevron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498080" y="2944368"/>
            <a:ext cx="274320" cy="310896"/>
          </a:xfrm>
          <a:prstGeom prst="chevron">
            <a:avLst/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347472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Структурирано мислене и напреднали модели на работа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94360" y="850392"/>
            <a:ext cx="9601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Използвай техники, които правят задачата по-ясна — без да прехвърляш отговорността за проверка на AI.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418320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ЮЗУ „Неофит Рилски“ • AI • 2025/2026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804672" y="1463040"/>
            <a:ext cx="3520440" cy="4297680"/>
          </a:xfrm>
          <a:prstGeom prst="roundRect">
            <a:avLst>
              <a:gd name="adj" fmla="val 1039"/>
            </a:avLst>
          </a:prstGeom>
          <a:solidFill>
            <a:srgbClr val="EEF3FF"/>
          </a:solidFill>
          <a:ln w="12700">
            <a:solidFill>
              <a:srgbClr val="CFE0FF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051560" y="175564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Решение на стъпки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24128" y="2434201"/>
            <a:ext cx="2926080" cy="20574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4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4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поискай: формула → единици → изчисление → проверка
</a:t>
            </a:r>
            <a:r>
              <a:rPr lang="en-US" sz="14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4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подходящо за RC вериги, филтри, логически задачи
</a:t>
            </a:r>
            <a:r>
              <a:rPr lang="en-US" sz="14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4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полезно при обучение, защото показва структура на решението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4526280" y="1463040"/>
            <a:ext cx="3520440" cy="4297680"/>
          </a:xfrm>
          <a:prstGeom prst="roundRect">
            <a:avLst>
              <a:gd name="adj" fmla="val 1039"/>
            </a:avLst>
          </a:prstGeom>
          <a:solidFill>
            <a:srgbClr val="F4F0FF"/>
          </a:solidFill>
          <a:ln w="12700">
            <a:solidFill>
              <a:srgbClr val="D7CDFD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773168" y="1755648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Сравнение на варианти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751679" y="2434201"/>
            <a:ext cx="2926080" cy="20574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4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4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карай AI да сравни няколко подхода
</a:t>
            </a:r>
            <a:r>
              <a:rPr lang="en-US" sz="14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4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7805 vs buck converter vs charge pump
</a:t>
            </a:r>
            <a:r>
              <a:rPr lang="en-US" sz="14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4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поискай критерии: цена, ефективност, шум, сложност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8247888" y="1463040"/>
            <a:ext cx="3154680" cy="4297680"/>
          </a:xfrm>
          <a:prstGeom prst="roundRect">
            <a:avLst>
              <a:gd name="adj" fmla="val 1159"/>
            </a:avLst>
          </a:prstGeom>
          <a:solidFill>
            <a:srgbClr val="EEF8F3"/>
          </a:solidFill>
          <a:ln w="12700">
            <a:solidFill>
              <a:srgbClr val="C9E6D6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8485632" y="1755648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830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Верижни prompts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8430768" y="2450937"/>
            <a:ext cx="2560320" cy="219456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/>
          <a:lstStyle/>
          <a:p>
            <a:pPr marL="0" indent="0">
              <a:buNone/>
            </a:pPr>
            <a:r>
              <a:rPr lang="en-US" sz="14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4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1: създай списък
</a:t>
            </a:r>
            <a:r>
              <a:rPr lang="en-US" sz="14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4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2: избери най-трудните теми
</a:t>
            </a:r>
            <a:r>
              <a:rPr lang="en-US" sz="14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4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3: генерирай задачи
</a:t>
            </a:r>
            <a:r>
              <a:rPr lang="en-US" sz="1450" b="1" dirty="0">
                <a:solidFill>
                  <a:srgbClr val="18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</a:t>
            </a:r>
            <a:r>
              <a:rPr lang="en-US" sz="14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Prompt 4: направи план за учене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868680" y="5897880"/>
            <a:ext cx="9326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Съвет: ако задачата е сложна, раздели я на няколко по-малки prompts.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37744" cy="6858000"/>
          </a:xfrm>
          <a:prstGeom prst="rect">
            <a:avLst/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37744" y="0"/>
            <a:ext cx="11953951" cy="219456"/>
          </a:xfrm>
          <a:prstGeom prst="rect">
            <a:avLst/>
          </a:prstGeom>
          <a:solidFill>
            <a:srgbClr val="F4F0FF"/>
          </a:solidFill>
          <a:ln w="12700">
            <a:solidFill>
              <a:srgbClr val="F4F0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347472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4E79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в лаборатории, проекти и код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94360" y="850392"/>
            <a:ext cx="9601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C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Най-полезните prompts са тези, които дават конкретна инженерна помощ.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097280"/>
            <a:ext cx="11018520" cy="0"/>
          </a:xfrm>
          <a:prstGeom prst="line">
            <a:avLst/>
          </a:prstGeom>
          <a:noFill/>
          <a:ln w="15240">
            <a:solidFill>
              <a:srgbClr val="D9DF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418320" y="6473952"/>
            <a:ext cx="21945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7A879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ЮЗУ „Неофит Рилски“ • AI • 2025/2026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822960" y="1508760"/>
            <a:ext cx="10652760" cy="868680"/>
          </a:xfrm>
          <a:prstGeom prst="roundRect">
            <a:avLst>
              <a:gd name="adj" fmla="val 4211"/>
            </a:avLst>
          </a:prstGeom>
          <a:solidFill>
            <a:srgbClr val="F6F7FB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969264" y="1645920"/>
            <a:ext cx="2011680" cy="438912"/>
          </a:xfrm>
          <a:prstGeom prst="roundRect">
            <a:avLst>
              <a:gd name="adj" fmla="val 6250"/>
            </a:avLst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24712" y="1746504"/>
            <a:ext cx="169164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Лабораторен отчет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246120" y="1664208"/>
            <a:ext cx="7132320" cy="43891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„Създай структура за отчет: цел, апаратура, схема, методика, измервания, анализ, изводи.“</a:t>
            </a:r>
            <a:endParaRPr lang="en-US" sz="1550" dirty="0"/>
          </a:p>
        </p:txBody>
      </p:sp>
      <p:sp>
        <p:nvSpPr>
          <p:cNvPr id="13" name="Shape 11"/>
          <p:cNvSpPr/>
          <p:nvPr/>
        </p:nvSpPr>
        <p:spPr>
          <a:xfrm>
            <a:off x="822960" y="2606040"/>
            <a:ext cx="10652760" cy="868680"/>
          </a:xfrm>
          <a:prstGeom prst="roundRect">
            <a:avLst>
              <a:gd name="adj" fmla="val 4211"/>
            </a:avLst>
          </a:prstGeom>
          <a:solidFill>
            <a:srgbClr val="FAFBFE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969264" y="2743200"/>
            <a:ext cx="2011680" cy="438912"/>
          </a:xfrm>
          <a:prstGeom prst="roundRect">
            <a:avLst>
              <a:gd name="adj" fmla="val 6250"/>
            </a:avLst>
          </a:prstGeom>
          <a:solidFill>
            <a:srgbClr val="18B6C2"/>
          </a:solidFill>
          <a:ln w="12700">
            <a:solidFill>
              <a:srgbClr val="18B6C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124712" y="2843784"/>
            <a:ext cx="169164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246120" y="2761488"/>
            <a:ext cx="7132320" cy="43891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„Имам шумен сигнал от аналогов датчик. Посочи възможни причини и как да ги проверя.“</a:t>
            </a:r>
            <a:endParaRPr lang="en-US" sz="1550" dirty="0"/>
          </a:p>
        </p:txBody>
      </p:sp>
      <p:sp>
        <p:nvSpPr>
          <p:cNvPr id="17" name="Shape 15"/>
          <p:cNvSpPr/>
          <p:nvPr/>
        </p:nvSpPr>
        <p:spPr>
          <a:xfrm>
            <a:off x="822960" y="3703320"/>
            <a:ext cx="10652760" cy="868680"/>
          </a:xfrm>
          <a:prstGeom prst="roundRect">
            <a:avLst>
              <a:gd name="adj" fmla="val 4211"/>
            </a:avLst>
          </a:prstGeom>
          <a:solidFill>
            <a:srgbClr val="F6F7FB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969264" y="3840480"/>
            <a:ext cx="2011680" cy="438912"/>
          </a:xfrm>
          <a:prstGeom prst="roundRect">
            <a:avLst>
              <a:gd name="adj" fmla="val 6250"/>
            </a:avLst>
          </a:prstGeom>
          <a:solidFill>
            <a:srgbClr val="4E79F7"/>
          </a:solidFill>
          <a:ln w="12700">
            <a:solidFill>
              <a:srgbClr val="4E79F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124712" y="3941064"/>
            <a:ext cx="169164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Програмен пример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246120" y="3858768"/>
            <a:ext cx="7132320" cy="43891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„Напиши Arduino код за четене на аналогов датчик, с кратки коментари към всяка стъпка.“</a:t>
            </a:r>
            <a:endParaRPr lang="en-US" sz="1550" dirty="0"/>
          </a:p>
        </p:txBody>
      </p:sp>
      <p:sp>
        <p:nvSpPr>
          <p:cNvPr id="21" name="Shape 19"/>
          <p:cNvSpPr/>
          <p:nvPr/>
        </p:nvSpPr>
        <p:spPr>
          <a:xfrm>
            <a:off x="822960" y="4800600"/>
            <a:ext cx="10652760" cy="868680"/>
          </a:xfrm>
          <a:prstGeom prst="roundRect">
            <a:avLst>
              <a:gd name="adj" fmla="val 4211"/>
            </a:avLst>
          </a:prstGeom>
          <a:solidFill>
            <a:srgbClr val="FAFBFE"/>
          </a:solidFill>
          <a:ln w="12700">
            <a:solidFill>
              <a:srgbClr val="D9DFEA"/>
            </a:solidFill>
            <a:prstDash val="solid"/>
          </a:ln>
          <a:effectLst>
            <a:outerShdw blurRad="6350" dist="3175" dir="27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969264" y="4937760"/>
            <a:ext cx="2011680" cy="438912"/>
          </a:xfrm>
          <a:prstGeom prst="roundRect">
            <a:avLst>
              <a:gd name="adj" fmla="val 6250"/>
            </a:avLst>
          </a:prstGeom>
          <a:solidFill>
            <a:srgbClr val="6E58C6"/>
          </a:solidFill>
          <a:ln w="12700">
            <a:solidFill>
              <a:srgbClr val="6E58C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124712" y="5038344"/>
            <a:ext cx="169164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преди защита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246120" y="4956048"/>
            <a:ext cx="7132320" cy="438912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1E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„Създай 5 въпроса, които преподавател може да ми зададе за тази лабораторна работа.“</a:t>
            </a:r>
            <a:endParaRPr lang="en-US" sz="15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3023</Words>
  <Application>Microsoft Office PowerPoint</Application>
  <PresentationFormat>Widescreen</PresentationFormat>
  <Paragraphs>238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Промпт инженеринг — обогатена лекция</dc:title>
  <dc:subject>AI Prompting for Industrial Electronics</dc:subject>
  <dc:creator>OpenAI</dc:creator>
  <cp:lastModifiedBy>Stefan Chivarov</cp:lastModifiedBy>
  <cp:revision>3</cp:revision>
  <dcterms:created xsi:type="dcterms:W3CDTF">2026-03-26T04:08:19Z</dcterms:created>
  <dcterms:modified xsi:type="dcterms:W3CDTF">2026-03-26T05:29:36Z</dcterms:modified>
</cp:coreProperties>
</file>