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1" d="100"/>
          <a:sy n="111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6595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Pedagogical adaptation for 2nd-year Industrial Electronics students.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Pedagogical adaptation for 2nd-year Industrial Electronics students.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Pedagogical adaptation for 2nd-year Industrial Electronics students.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Pedagogical adaptation for 2nd-year Industrial Electronics students.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Pedagogical adaptation for 2nd-year Industrial Electronics students.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Pedagogical adaptation for 2nd-year Industrial Electronics students.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Pedagogical adaptation for 2nd-year Industrial Electronics students.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Pedagogical adaptation for 2nd-year Industrial Electronics students.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Pedagogical adaptation for 2nd-year Industrial Electronics students.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Pedagogical adaptation for 2nd-year Industrial Electronics students.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725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84048"/>
          </a:xfrm>
          <a:prstGeom prst="rect">
            <a:avLst/>
          </a:prstGeom>
          <a:solidFill>
            <a:srgbClr val="0F1A2B"/>
          </a:solidFill>
          <a:ln w="12700">
            <a:solidFill>
              <a:srgbClr val="0F1A2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F1A2B"/>
          </a:solidFill>
          <a:ln w="12700">
            <a:solidFill>
              <a:srgbClr val="0F1A2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68679" y="960120"/>
            <a:ext cx="3349637" cy="694944"/>
          </a:xfrm>
          <a:prstGeom prst="roundRect">
            <a:avLst>
              <a:gd name="adj" fmla="val 10526"/>
            </a:avLst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305951" y="1179576"/>
            <a:ext cx="24750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725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</a:t>
            </a:r>
            <a:r>
              <a:rPr lang="bg-BG" sz="2200" b="1" dirty="0">
                <a:solidFill>
                  <a:srgbClr val="1725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АЖНЕНИЕ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960120" y="1783080"/>
            <a:ext cx="53035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PROMPTING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УПРАЖНЕНИЯ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987552" y="2880360"/>
            <a:ext cx="5669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D7E1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 задачи за студенти 2 курс • Индустриална електроника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987552" y="3438144"/>
            <a:ext cx="2103120" cy="0"/>
          </a:xfrm>
          <a:prstGeom prst="line">
            <a:avLst/>
          </a:prstGeom>
          <a:noFill/>
          <a:ln w="25400">
            <a:solidFill>
              <a:srgbClr val="18B6C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001000" y="1920240"/>
            <a:ext cx="1463040" cy="868680"/>
          </a:xfrm>
          <a:prstGeom prst="roundRect">
            <a:avLst>
              <a:gd name="adj" fmla="val 5263"/>
            </a:avLst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165592" y="2231136"/>
            <a:ext cx="1143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9738360" y="1920240"/>
            <a:ext cx="1463040" cy="868680"/>
          </a:xfrm>
          <a:prstGeom prst="roundRect">
            <a:avLst>
              <a:gd name="adj" fmla="val 5263"/>
            </a:avLst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902952" y="2231136"/>
            <a:ext cx="1143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Редакция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8001000" y="3154680"/>
            <a:ext cx="1463040" cy="868680"/>
          </a:xfrm>
          <a:prstGeom prst="roundRect">
            <a:avLst>
              <a:gd name="adj" fmla="val 5263"/>
            </a:avLst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165592" y="3465576"/>
            <a:ext cx="1143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9738360" y="3154680"/>
            <a:ext cx="1463040" cy="868680"/>
          </a:xfrm>
          <a:prstGeom prst="roundRect">
            <a:avLst>
              <a:gd name="adj" fmla="val 5263"/>
            </a:avLst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902952" y="3465576"/>
            <a:ext cx="1143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37744" cy="6858000"/>
          </a:xfrm>
          <a:prstGeom prst="rect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37744" y="0"/>
            <a:ext cx="11953951" cy="219456"/>
          </a:xfrm>
          <a:prstGeom prst="rect">
            <a:avLst/>
          </a:prstGeom>
          <a:solidFill>
            <a:srgbClr val="F4F0FF"/>
          </a:solidFill>
          <a:ln w="12700">
            <a:solidFill>
              <a:srgbClr val="F4F0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347472"/>
            <a:ext cx="8503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за оценяване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85216" y="850392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Проста рубрика от 10 точки за практическите задания.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097280"/>
            <a:ext cx="11018520" cy="0"/>
          </a:xfrm>
          <a:prstGeom prst="line">
            <a:avLst/>
          </a:prstGeom>
          <a:noFill/>
          <a:ln w="15240">
            <a:solidFill>
              <a:srgbClr val="D9DFE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372600" y="6473952"/>
            <a:ext cx="2286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7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Практикум • AI Prompting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1005840" y="1600200"/>
            <a:ext cx="10058400" cy="566928"/>
          </a:xfrm>
          <a:prstGeom prst="roundRect">
            <a:avLst>
              <a:gd name="adj" fmla="val 6452"/>
            </a:avLst>
          </a:prstGeom>
          <a:solidFill>
            <a:srgbClr val="F6F7FB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170432" y="1709928"/>
            <a:ext cx="658368" cy="310896"/>
          </a:xfrm>
          <a:prstGeom prst="roundRect">
            <a:avLst>
              <a:gd name="adj" fmla="val 8824"/>
            </a:avLst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280160" y="1792224"/>
            <a:ext cx="438912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т.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103120" y="1764792"/>
            <a:ext cx="55778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Ясно формулирана задача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1005840" y="2423160"/>
            <a:ext cx="10058400" cy="566928"/>
          </a:xfrm>
          <a:prstGeom prst="roundRect">
            <a:avLst>
              <a:gd name="adj" fmla="val 6452"/>
            </a:avLst>
          </a:prstGeom>
          <a:solidFill>
            <a:srgbClr val="FAFBFE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170432" y="2532888"/>
            <a:ext cx="658368" cy="310896"/>
          </a:xfrm>
          <a:prstGeom prst="roundRect">
            <a:avLst>
              <a:gd name="adj" fmla="val 8824"/>
            </a:avLst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280160" y="2615184"/>
            <a:ext cx="438912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т.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103120" y="2587752"/>
            <a:ext cx="55778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Подаден полезен контекст</a:t>
            </a:r>
            <a:endParaRPr lang="en-US" sz="1550" dirty="0"/>
          </a:p>
        </p:txBody>
      </p:sp>
      <p:sp>
        <p:nvSpPr>
          <p:cNvPr id="16" name="Shape 14"/>
          <p:cNvSpPr/>
          <p:nvPr/>
        </p:nvSpPr>
        <p:spPr>
          <a:xfrm>
            <a:off x="1005840" y="3246120"/>
            <a:ext cx="10058400" cy="566928"/>
          </a:xfrm>
          <a:prstGeom prst="roundRect">
            <a:avLst>
              <a:gd name="adj" fmla="val 6452"/>
            </a:avLst>
          </a:prstGeom>
          <a:solidFill>
            <a:srgbClr val="F6F7FB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1170432" y="3355848"/>
            <a:ext cx="658368" cy="310896"/>
          </a:xfrm>
          <a:prstGeom prst="roundRect">
            <a:avLst>
              <a:gd name="adj" fmla="val 8824"/>
            </a:avLst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280160" y="3438144"/>
            <a:ext cx="438912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т.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2103120" y="3410712"/>
            <a:ext cx="55778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Зададен формат на отговора</a:t>
            </a:r>
            <a:endParaRPr lang="en-US" sz="1550" dirty="0"/>
          </a:p>
        </p:txBody>
      </p:sp>
      <p:sp>
        <p:nvSpPr>
          <p:cNvPr id="20" name="Shape 18"/>
          <p:cNvSpPr/>
          <p:nvPr/>
        </p:nvSpPr>
        <p:spPr>
          <a:xfrm>
            <a:off x="1005840" y="4069080"/>
            <a:ext cx="10058400" cy="566928"/>
          </a:xfrm>
          <a:prstGeom prst="roundRect">
            <a:avLst>
              <a:gd name="adj" fmla="val 6452"/>
            </a:avLst>
          </a:prstGeom>
          <a:solidFill>
            <a:srgbClr val="FAFBFE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1170432" y="4178808"/>
            <a:ext cx="658368" cy="310896"/>
          </a:xfrm>
          <a:prstGeom prst="roundRect">
            <a:avLst>
              <a:gd name="adj" fmla="val 8824"/>
            </a:avLst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280160" y="4261104"/>
            <a:ext cx="438912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т.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2103120" y="4233672"/>
            <a:ext cx="55778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Приложимост към инженерна тема</a:t>
            </a:r>
            <a:endParaRPr lang="en-US" sz="1550" dirty="0"/>
          </a:p>
        </p:txBody>
      </p:sp>
      <p:sp>
        <p:nvSpPr>
          <p:cNvPr id="24" name="Shape 22"/>
          <p:cNvSpPr/>
          <p:nvPr/>
        </p:nvSpPr>
        <p:spPr>
          <a:xfrm>
            <a:off x="1005840" y="4892040"/>
            <a:ext cx="10058400" cy="566928"/>
          </a:xfrm>
          <a:prstGeom prst="roundRect">
            <a:avLst>
              <a:gd name="adj" fmla="val 6452"/>
            </a:avLst>
          </a:prstGeom>
          <a:solidFill>
            <a:srgbClr val="F6F7FB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1170432" y="5001768"/>
            <a:ext cx="658368" cy="310896"/>
          </a:xfrm>
          <a:prstGeom prst="roundRect">
            <a:avLst>
              <a:gd name="adj" fmla="val 8824"/>
            </a:avLst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280160" y="5084064"/>
            <a:ext cx="438912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т.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2103120" y="5056632"/>
            <a:ext cx="55778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Критична оценка на AI резултата</a:t>
            </a:r>
            <a:endParaRPr lang="en-US" sz="1550" dirty="0"/>
          </a:p>
        </p:txBody>
      </p:sp>
      <p:sp>
        <p:nvSpPr>
          <p:cNvPr id="28" name="Text 26"/>
          <p:cNvSpPr/>
          <p:nvPr/>
        </p:nvSpPr>
        <p:spPr>
          <a:xfrm>
            <a:off x="1005840" y="5989320"/>
            <a:ext cx="9784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80" i="1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Финален въпрос към студентите: „Кое в prompt-а ви доведе до най-видимо подобрение на AI отговора?“</a:t>
            </a:r>
            <a:endParaRPr lang="en-US" sz="138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37744" cy="6858000"/>
          </a:xfrm>
          <a:prstGeom prst="rect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37744" y="0"/>
            <a:ext cx="11953951" cy="219456"/>
          </a:xfrm>
          <a:prstGeom prst="rect">
            <a:avLst/>
          </a:prstGeom>
          <a:solidFill>
            <a:srgbClr val="F4F0FF"/>
          </a:solidFill>
          <a:ln w="12700">
            <a:solidFill>
              <a:srgbClr val="F4F0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347472"/>
            <a:ext cx="8503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и организация на упражненията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85216" y="850392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Студентите работят индивидуално или по двойки; всяка задача завършва с кратка аргументация „защо този prompt е по-добър“.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097280"/>
            <a:ext cx="11018520" cy="0"/>
          </a:xfrm>
          <a:prstGeom prst="line">
            <a:avLst/>
          </a:prstGeom>
          <a:noFill/>
          <a:ln w="15240">
            <a:solidFill>
              <a:srgbClr val="D9DFE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372600" y="6473952"/>
            <a:ext cx="2286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7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Практикум • AI Prompting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868680" y="1554480"/>
            <a:ext cx="4983480" cy="621792"/>
          </a:xfrm>
          <a:prstGeom prst="roundRect">
            <a:avLst>
              <a:gd name="adj" fmla="val 5882"/>
            </a:avLst>
          </a:prstGeom>
          <a:solidFill>
            <a:srgbClr val="EEF3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024128" y="1682496"/>
            <a:ext cx="347472" cy="347472"/>
          </a:xfrm>
          <a:prstGeom prst="ellipse">
            <a:avLst/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15568" y="1755648"/>
            <a:ext cx="146304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554480" y="1709928"/>
            <a:ext cx="3749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Разпознаване на слаб prompt</a:t>
            </a:r>
            <a:endParaRPr lang="en-US" sz="1520" dirty="0"/>
          </a:p>
        </p:txBody>
      </p:sp>
      <p:sp>
        <p:nvSpPr>
          <p:cNvPr id="12" name="Shape 10"/>
          <p:cNvSpPr/>
          <p:nvPr/>
        </p:nvSpPr>
        <p:spPr>
          <a:xfrm>
            <a:off x="868680" y="2395728"/>
            <a:ext cx="4983480" cy="621792"/>
          </a:xfrm>
          <a:prstGeom prst="roundRect">
            <a:avLst>
              <a:gd name="adj" fmla="val 5882"/>
            </a:avLst>
          </a:prstGeom>
          <a:solidFill>
            <a:srgbClr val="F4F0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024128" y="2523744"/>
            <a:ext cx="347472" cy="347472"/>
          </a:xfrm>
          <a:prstGeom prst="ellipse">
            <a:avLst/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115568" y="2596896"/>
            <a:ext cx="146304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554480" y="2551176"/>
            <a:ext cx="3749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Подобряване на prompt</a:t>
            </a:r>
            <a:endParaRPr lang="en-US" sz="1520" dirty="0"/>
          </a:p>
        </p:txBody>
      </p:sp>
      <p:sp>
        <p:nvSpPr>
          <p:cNvPr id="16" name="Shape 14"/>
          <p:cNvSpPr/>
          <p:nvPr/>
        </p:nvSpPr>
        <p:spPr>
          <a:xfrm>
            <a:off x="868680" y="3236976"/>
            <a:ext cx="4983480" cy="621792"/>
          </a:xfrm>
          <a:prstGeom prst="roundRect">
            <a:avLst>
              <a:gd name="adj" fmla="val 5882"/>
            </a:avLst>
          </a:prstGeom>
          <a:solidFill>
            <a:srgbClr val="EEF3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1024128" y="3364992"/>
            <a:ext cx="347472" cy="347472"/>
          </a:xfrm>
          <a:prstGeom prst="ellipse">
            <a:avLst/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115568" y="3438144"/>
            <a:ext cx="146304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1554480" y="3392424"/>
            <a:ext cx="3749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Създаване на инженерeн prompt</a:t>
            </a:r>
            <a:endParaRPr lang="en-US" sz="1520" dirty="0"/>
          </a:p>
        </p:txBody>
      </p:sp>
      <p:sp>
        <p:nvSpPr>
          <p:cNvPr id="20" name="Shape 18"/>
          <p:cNvSpPr/>
          <p:nvPr/>
        </p:nvSpPr>
        <p:spPr>
          <a:xfrm>
            <a:off x="868680" y="4078224"/>
            <a:ext cx="4983480" cy="621792"/>
          </a:xfrm>
          <a:prstGeom prst="roundRect">
            <a:avLst>
              <a:gd name="adj" fmla="val 5882"/>
            </a:avLst>
          </a:prstGeom>
          <a:solidFill>
            <a:srgbClr val="F4F0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1024128" y="4206240"/>
            <a:ext cx="347472" cy="347472"/>
          </a:xfrm>
          <a:prstGeom prst="ellipse">
            <a:avLst/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115568" y="4279392"/>
            <a:ext cx="146304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554480" y="4233672"/>
            <a:ext cx="3749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на AI отговор</a:t>
            </a:r>
            <a:endParaRPr lang="en-US" sz="1520" dirty="0"/>
          </a:p>
        </p:txBody>
      </p:sp>
      <p:sp>
        <p:nvSpPr>
          <p:cNvPr id="24" name="Shape 22"/>
          <p:cNvSpPr/>
          <p:nvPr/>
        </p:nvSpPr>
        <p:spPr>
          <a:xfrm>
            <a:off x="868680" y="4919472"/>
            <a:ext cx="4983480" cy="621792"/>
          </a:xfrm>
          <a:prstGeom prst="roundRect">
            <a:avLst>
              <a:gd name="adj" fmla="val 5882"/>
            </a:avLst>
          </a:prstGeom>
          <a:solidFill>
            <a:srgbClr val="EEF3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1024128" y="5047488"/>
            <a:ext cx="347472" cy="347472"/>
          </a:xfrm>
          <a:prstGeom prst="ellipse">
            <a:avLst/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115568" y="5120640"/>
            <a:ext cx="146304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1554480" y="5074920"/>
            <a:ext cx="3749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 проект / домашна работа</a:t>
            </a:r>
            <a:endParaRPr lang="en-US" sz="1520" dirty="0"/>
          </a:p>
        </p:txBody>
      </p:sp>
      <p:sp>
        <p:nvSpPr>
          <p:cNvPr id="28" name="Shape 26"/>
          <p:cNvSpPr/>
          <p:nvPr/>
        </p:nvSpPr>
        <p:spPr>
          <a:xfrm>
            <a:off x="6126480" y="1554480"/>
            <a:ext cx="4846320" cy="4434840"/>
          </a:xfrm>
          <a:prstGeom prst="roundRect">
            <a:avLst>
              <a:gd name="adj" fmla="val 825"/>
            </a:avLst>
          </a:prstGeom>
          <a:solidFill>
            <a:srgbClr val="EEF8F3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400800" y="1810512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Препоръчан ход на часа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6400800" y="2240280"/>
            <a:ext cx="4069080" cy="237744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мин — кратко напомняне: какво е добър prompt
</a:t>
            </a:r>
            <a:r>
              <a:rPr lang="en-US" sz="160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мин — упражнения 1 и 2
</a:t>
            </a:r>
            <a:r>
              <a:rPr lang="en-US" sz="160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мин — групово инженерно упражнение
</a:t>
            </a:r>
            <a:r>
              <a:rPr lang="en-US" sz="160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мин — анализ на AI отговор
</a:t>
            </a:r>
            <a:r>
              <a:rPr lang="en-US" sz="160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мин — представяне и дискусия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37744" cy="6858000"/>
          </a:xfrm>
          <a:prstGeom prst="rect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37744" y="0"/>
            <a:ext cx="11953951" cy="219456"/>
          </a:xfrm>
          <a:prstGeom prst="rect">
            <a:avLst/>
          </a:prstGeom>
          <a:solidFill>
            <a:srgbClr val="F4F0FF"/>
          </a:solidFill>
          <a:ln w="12700">
            <a:solidFill>
              <a:srgbClr val="F4F0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347472"/>
            <a:ext cx="8503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Упражнение 1: Разпознай слабия prompt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85216" y="850392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Задача: обяснете защо prompt-ът е слаб и кои елементи липсват.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097280"/>
            <a:ext cx="11018520" cy="0"/>
          </a:xfrm>
          <a:prstGeom prst="line">
            <a:avLst/>
          </a:prstGeom>
          <a:noFill/>
          <a:ln w="15240">
            <a:solidFill>
              <a:srgbClr val="D9DFE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372600" y="6473952"/>
            <a:ext cx="2286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7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Практикум • AI Prompting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868680" y="1554480"/>
            <a:ext cx="5074920" cy="640080"/>
          </a:xfrm>
          <a:prstGeom prst="roundRect">
            <a:avLst>
              <a:gd name="adj" fmla="val 5714"/>
            </a:avLst>
          </a:prstGeom>
          <a:solidFill>
            <a:srgbClr val="FFF7F7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078991" y="1719072"/>
            <a:ext cx="4752465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AutoNum type="arabicPeriod"/>
            </a:pPr>
            <a:r>
              <a:rPr lang="en-US" sz="16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„Разкажи за PLC.“</a:t>
            </a:r>
            <a:endParaRPr lang="bg-BG" sz="1600" b="1" dirty="0">
              <a:solidFill>
                <a:srgbClr val="1E2B3C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r>
              <a:rPr lang="bg-BG" sz="1600" b="1" dirty="0" err="1">
                <a:solidFill>
                  <a:srgbClr val="1E2B3C"/>
                </a:solidFill>
                <a:latin typeface="Arial" pitchFamily="34" charset="0"/>
                <a:cs typeface="Arial" pitchFamily="34" charset="-120"/>
              </a:rPr>
              <a:t>Съкащение</a:t>
            </a:r>
            <a:r>
              <a:rPr lang="bg-BG" sz="1600" b="1" dirty="0">
                <a:solidFill>
                  <a:srgbClr val="1E2B3C"/>
                </a:solidFill>
                <a:latin typeface="Arial" pitchFamily="34" charset="0"/>
                <a:cs typeface="Arial" pitchFamily="34" charset="-120"/>
              </a:rPr>
              <a:t>: </a:t>
            </a:r>
            <a:r>
              <a:rPr lang="en-US" b="1" dirty="0"/>
              <a:t>Programmable Logic Controller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868680" y="2395728"/>
            <a:ext cx="5074920" cy="640080"/>
          </a:xfrm>
          <a:prstGeom prst="roundRect">
            <a:avLst>
              <a:gd name="adj" fmla="val 5714"/>
            </a:avLst>
          </a:prstGeom>
          <a:solidFill>
            <a:srgbClr val="FFF4F4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1078992" y="2560320"/>
            <a:ext cx="4526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„Напиши код.“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868680" y="3236976"/>
            <a:ext cx="5074920" cy="640080"/>
          </a:xfrm>
          <a:prstGeom prst="roundRect">
            <a:avLst>
              <a:gd name="adj" fmla="val 5714"/>
            </a:avLst>
          </a:prstGeom>
          <a:solidFill>
            <a:srgbClr val="FFF7F7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078992" y="3401568"/>
            <a:ext cx="4526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„Как работи мотор?“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868680" y="4078224"/>
            <a:ext cx="5074920" cy="640080"/>
          </a:xfrm>
          <a:prstGeom prst="roundRect">
            <a:avLst>
              <a:gd name="adj" fmla="val 5714"/>
            </a:avLst>
          </a:prstGeom>
          <a:solidFill>
            <a:srgbClr val="FFF4F4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1078992" y="4242816"/>
            <a:ext cx="4526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„Дай информация за сензори.“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868680" y="4919472"/>
            <a:ext cx="5074920" cy="640080"/>
          </a:xfrm>
          <a:prstGeom prst="roundRect">
            <a:avLst>
              <a:gd name="adj" fmla="val 5714"/>
            </a:avLst>
          </a:prstGeom>
          <a:solidFill>
            <a:srgbClr val="FFF7F7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1078992" y="5084064"/>
            <a:ext cx="4526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„Обясни роботика.“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6172200" y="1554480"/>
            <a:ext cx="4754880" cy="4297680"/>
          </a:xfrm>
          <a:prstGeom prst="roundRect">
            <a:avLst>
              <a:gd name="adj" fmla="val 851"/>
            </a:avLst>
          </a:prstGeom>
          <a:solidFill>
            <a:srgbClr val="F6F7FB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446520" y="1810512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Какво търсим в отговора?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6419088" y="2194560"/>
            <a:ext cx="3840480" cy="192024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 ли ясна задача?
</a:t>
            </a:r>
            <a:r>
              <a:rPr lang="en-US" sz="160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Знае ли AI за кого е обяснението?
</a:t>
            </a:r>
            <a:r>
              <a:rPr lang="en-US" sz="160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 ли ограничения и формат?
</a:t>
            </a:r>
            <a:r>
              <a:rPr lang="en-US" sz="160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 ли връзка с инженерната тема?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6446520" y="4754880"/>
            <a:ext cx="3931920" cy="502920"/>
          </a:xfrm>
          <a:prstGeom prst="roundRect">
            <a:avLst>
              <a:gd name="adj" fmla="val 5455"/>
            </a:avLst>
          </a:prstGeom>
          <a:solidFill>
            <a:srgbClr val="FFF6DD"/>
          </a:solidFill>
          <a:ln w="12700">
            <a:solidFill>
              <a:srgbClr val="F2D37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656832" y="4901184"/>
            <a:ext cx="3611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80" b="1" dirty="0">
                <a:solidFill>
                  <a:srgbClr val="8A651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Очакван резултат: студентът да назове липсващите елементи на добрия prompt.</a:t>
            </a:r>
            <a:endParaRPr lang="en-US" sz="128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37744" cy="6858000"/>
          </a:xfrm>
          <a:prstGeom prst="rect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37744" y="0"/>
            <a:ext cx="11953951" cy="219456"/>
          </a:xfrm>
          <a:prstGeom prst="rect">
            <a:avLst/>
          </a:prstGeom>
          <a:solidFill>
            <a:srgbClr val="F4F0FF"/>
          </a:solidFill>
          <a:ln w="12700">
            <a:solidFill>
              <a:srgbClr val="F4F0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347472"/>
            <a:ext cx="8503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Упражнение 2: Подобри prompt-а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85216" y="850392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Задача: трансформирай слаб prompt в използваем инженерeн prompt.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097280"/>
            <a:ext cx="11018520" cy="0"/>
          </a:xfrm>
          <a:prstGeom prst="line">
            <a:avLst/>
          </a:prstGeom>
          <a:noFill/>
          <a:ln w="15240">
            <a:solidFill>
              <a:srgbClr val="D9DFE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372600" y="6473952"/>
            <a:ext cx="2286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7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Практикум • AI Prompting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868680" y="1554480"/>
            <a:ext cx="4892040" cy="4297680"/>
          </a:xfrm>
          <a:prstGeom prst="roundRect">
            <a:avLst>
              <a:gd name="adj" fmla="val 851"/>
            </a:avLst>
          </a:prstGeom>
          <a:solidFill>
            <a:srgbClr val="FFF7F7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097280" y="1810512"/>
            <a:ext cx="2194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 err="1">
                <a:solidFill>
                  <a:srgbClr val="D930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Изходна</a:t>
            </a:r>
            <a:r>
              <a:rPr lang="en-US" sz="1800" b="1" dirty="0">
                <a:solidFill>
                  <a:srgbClr val="D930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800" b="1" dirty="0" err="1">
                <a:solidFill>
                  <a:srgbClr val="D930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</a:t>
            </a:r>
            <a:r>
              <a:rPr lang="bg-BG" sz="1800" b="1" dirty="0">
                <a:solidFill>
                  <a:srgbClr val="D930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097280" y="233172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„Обясни Arduino.“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078992" y="2880360"/>
            <a:ext cx="3611880" cy="155448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D930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Какво липсва?
</a:t>
            </a:r>
            <a:r>
              <a:rPr lang="en-US" sz="1600" b="1" dirty="0">
                <a:solidFill>
                  <a:srgbClr val="D930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Какъв формат искаме?
</a:t>
            </a:r>
            <a:r>
              <a:rPr lang="en-US" sz="1600" b="1" dirty="0">
                <a:solidFill>
                  <a:srgbClr val="D930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Какво е нивото на обучаемия?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6035040" y="1554480"/>
            <a:ext cx="5212080" cy="4297680"/>
          </a:xfrm>
          <a:prstGeom prst="roundRect">
            <a:avLst>
              <a:gd name="adj" fmla="val 851"/>
            </a:avLst>
          </a:prstGeom>
          <a:solidFill>
            <a:srgbClr val="EEF8F3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309360" y="1810512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за подобрение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309360" y="2468881"/>
            <a:ext cx="4526280" cy="11887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„Обясни Arduino Uno на студент 2 курс по индустриална електроника. Включи: какво представлява, основни входове/изходи, типични приложения, едно предимство и един недостатък. Използвай до 150 думи.“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291072" y="3886200"/>
            <a:ext cx="3886200" cy="132588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/>
          <a:lstStyle/>
          <a:p>
            <a:pPr marL="0" indent="0">
              <a:buNone/>
            </a:pPr>
            <a:r>
              <a:rPr lang="en-US" sz="152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2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роля/аудитория
</a:t>
            </a:r>
            <a:r>
              <a:rPr lang="en-US" sz="152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2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ясни елементи на отговора
</a:t>
            </a:r>
            <a:r>
              <a:rPr lang="en-US" sz="152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2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по дължина
</a:t>
            </a:r>
            <a:r>
              <a:rPr lang="en-US" sz="152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2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удобно за проверка</a:t>
            </a:r>
            <a:endParaRPr lang="en-US" sz="152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37744" cy="6858000"/>
          </a:xfrm>
          <a:prstGeom prst="rect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37744" y="0"/>
            <a:ext cx="11953951" cy="219456"/>
          </a:xfrm>
          <a:prstGeom prst="rect">
            <a:avLst/>
          </a:prstGeom>
          <a:solidFill>
            <a:srgbClr val="F4F0FF"/>
          </a:solidFill>
          <a:ln w="12700">
            <a:solidFill>
              <a:srgbClr val="F4F0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347472"/>
            <a:ext cx="8503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Упражнение 3: Създай prompt за инженерна задача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85216" y="850392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по групи: всяка група избира тема и създава 1 prompt с роля, контекст, задача, формат и ограничения.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097280"/>
            <a:ext cx="11018520" cy="0"/>
          </a:xfrm>
          <a:prstGeom prst="line">
            <a:avLst/>
          </a:prstGeom>
          <a:noFill/>
          <a:ln w="15240">
            <a:solidFill>
              <a:srgbClr val="D9DFE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372600" y="6473952"/>
            <a:ext cx="2286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7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Практикум • AI Prompting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868680" y="1600200"/>
            <a:ext cx="3154680" cy="1051560"/>
          </a:xfrm>
          <a:prstGeom prst="roundRect">
            <a:avLst>
              <a:gd name="adj" fmla="val 3478"/>
            </a:avLst>
          </a:prstGeom>
          <a:solidFill>
            <a:srgbClr val="EEF3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051560" y="1783080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Датчици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51560" y="2112264"/>
            <a:ext cx="2560320" cy="2743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32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Създай учебен или диагностичен prompt.</a:t>
            </a:r>
            <a:endParaRPr lang="en-US" sz="1320" dirty="0"/>
          </a:p>
        </p:txBody>
      </p:sp>
      <p:sp>
        <p:nvSpPr>
          <p:cNvPr id="11" name="Shape 9"/>
          <p:cNvSpPr/>
          <p:nvPr/>
        </p:nvSpPr>
        <p:spPr>
          <a:xfrm>
            <a:off x="4507992" y="1600200"/>
            <a:ext cx="3154680" cy="1051560"/>
          </a:xfrm>
          <a:prstGeom prst="roundRect">
            <a:avLst>
              <a:gd name="adj" fmla="val 3478"/>
            </a:avLst>
          </a:prstGeom>
          <a:solidFill>
            <a:srgbClr val="F4F0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690872" y="1682496"/>
            <a:ext cx="1908336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Микроконтролери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690872" y="2112264"/>
            <a:ext cx="2560320" cy="2743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32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Създай учебен или диагностичен prompt.</a:t>
            </a:r>
            <a:endParaRPr lang="en-US" sz="1320" dirty="0"/>
          </a:p>
        </p:txBody>
      </p:sp>
      <p:sp>
        <p:nvSpPr>
          <p:cNvPr id="14" name="Shape 12"/>
          <p:cNvSpPr/>
          <p:nvPr/>
        </p:nvSpPr>
        <p:spPr>
          <a:xfrm>
            <a:off x="8147304" y="1600200"/>
            <a:ext cx="3154680" cy="1051560"/>
          </a:xfrm>
          <a:prstGeom prst="roundRect">
            <a:avLst>
              <a:gd name="adj" fmla="val 3478"/>
            </a:avLst>
          </a:prstGeom>
          <a:solidFill>
            <a:srgbClr val="EEF3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8330184" y="1783080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PWM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330184" y="2112264"/>
            <a:ext cx="2560320" cy="2743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32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Създай учебен или диагностичен prompt.</a:t>
            </a:r>
            <a:endParaRPr lang="en-US" sz="1320" dirty="0"/>
          </a:p>
        </p:txBody>
      </p:sp>
      <p:sp>
        <p:nvSpPr>
          <p:cNvPr id="17" name="Shape 15"/>
          <p:cNvSpPr/>
          <p:nvPr/>
        </p:nvSpPr>
        <p:spPr>
          <a:xfrm>
            <a:off x="868680" y="3108960"/>
            <a:ext cx="3154680" cy="1051560"/>
          </a:xfrm>
          <a:prstGeom prst="roundRect">
            <a:avLst>
              <a:gd name="adj" fmla="val 3478"/>
            </a:avLst>
          </a:prstGeom>
          <a:solidFill>
            <a:srgbClr val="F4F0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51560" y="3291840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PLC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051560" y="3621024"/>
            <a:ext cx="2560320" cy="2743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32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Създай учебен или диагностичен prompt.</a:t>
            </a:r>
            <a:endParaRPr lang="en-US" sz="1320" dirty="0"/>
          </a:p>
        </p:txBody>
      </p:sp>
      <p:sp>
        <p:nvSpPr>
          <p:cNvPr id="20" name="Shape 18"/>
          <p:cNvSpPr/>
          <p:nvPr/>
        </p:nvSpPr>
        <p:spPr>
          <a:xfrm>
            <a:off x="4507992" y="3108960"/>
            <a:ext cx="3154680" cy="1051560"/>
          </a:xfrm>
          <a:prstGeom prst="roundRect">
            <a:avLst>
              <a:gd name="adj" fmla="val 3478"/>
            </a:avLst>
          </a:prstGeom>
          <a:solidFill>
            <a:srgbClr val="EEF3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690871" y="3182112"/>
            <a:ext cx="2434547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Серийна комуникация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4690872" y="3621024"/>
            <a:ext cx="2560320" cy="2743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32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Създай учебен или диагностичен prompt.</a:t>
            </a:r>
            <a:endParaRPr lang="en-US" sz="1320" dirty="0"/>
          </a:p>
        </p:txBody>
      </p:sp>
      <p:sp>
        <p:nvSpPr>
          <p:cNvPr id="23" name="Shape 21"/>
          <p:cNvSpPr/>
          <p:nvPr/>
        </p:nvSpPr>
        <p:spPr>
          <a:xfrm>
            <a:off x="8147304" y="3108960"/>
            <a:ext cx="3154680" cy="1051560"/>
          </a:xfrm>
          <a:prstGeom prst="roundRect">
            <a:avLst>
              <a:gd name="adj" fmla="val 3478"/>
            </a:avLst>
          </a:prstGeom>
          <a:solidFill>
            <a:srgbClr val="F4F0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8330184" y="3182112"/>
            <a:ext cx="25968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на DC мотор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8330184" y="3621024"/>
            <a:ext cx="2560320" cy="2743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32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Създай учебен или диагностичен prompt.</a:t>
            </a:r>
            <a:endParaRPr lang="en-US" sz="1320" dirty="0"/>
          </a:p>
        </p:txBody>
      </p:sp>
      <p:sp>
        <p:nvSpPr>
          <p:cNvPr id="26" name="Shape 24"/>
          <p:cNvSpPr/>
          <p:nvPr/>
        </p:nvSpPr>
        <p:spPr>
          <a:xfrm>
            <a:off x="1051560" y="4937760"/>
            <a:ext cx="9875520" cy="685800"/>
          </a:xfrm>
          <a:prstGeom prst="roundRect">
            <a:avLst>
              <a:gd name="adj" fmla="val 5333"/>
            </a:avLst>
          </a:prstGeom>
          <a:solidFill>
            <a:srgbClr val="EEF8F3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1298448" y="5148072"/>
            <a:ext cx="9326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8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Изискване: prompt-ът трябва да може директно да се тества в ChatGPT/друга AI система и да дава полезен инженерeн резултат.</a:t>
            </a:r>
            <a:endParaRPr lang="en-US" sz="138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37744" cy="6858000"/>
          </a:xfrm>
          <a:prstGeom prst="rect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37744" y="0"/>
            <a:ext cx="11953951" cy="219456"/>
          </a:xfrm>
          <a:prstGeom prst="rect">
            <a:avLst/>
          </a:prstGeom>
          <a:solidFill>
            <a:srgbClr val="F4F0FF"/>
          </a:solidFill>
          <a:ln w="12700">
            <a:solidFill>
              <a:srgbClr val="F4F0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347472"/>
            <a:ext cx="8503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Упражнение 4: Анализ на AI отговор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85216" y="850392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Задача: оценете отговора по точност, яснота, пълнота, приложимост и проверимост.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097280"/>
            <a:ext cx="11018520" cy="0"/>
          </a:xfrm>
          <a:prstGeom prst="line">
            <a:avLst/>
          </a:prstGeom>
          <a:noFill/>
          <a:ln w="15240">
            <a:solidFill>
              <a:srgbClr val="D9DFE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372600" y="6473952"/>
            <a:ext cx="2286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7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Практикум • AI Prompting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868680" y="1554480"/>
            <a:ext cx="4983480" cy="4389120"/>
          </a:xfrm>
          <a:prstGeom prst="roundRect">
            <a:avLst>
              <a:gd name="adj" fmla="val 833"/>
            </a:avLst>
          </a:prstGeom>
          <a:solidFill>
            <a:srgbClr val="F6F7FB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097280" y="1810512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Примерен казус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097280" y="2240280"/>
            <a:ext cx="434340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„Имам измервателна система с шумен аналогов сигнал от датчик.“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97280" y="2926080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i="1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отговор: „Добави филтър и провери кабелите.“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1078992" y="3566160"/>
            <a:ext cx="3840480" cy="164592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/>
          <a:lstStyle/>
          <a:p>
            <a:pPr marL="0" indent="0">
              <a:buNone/>
            </a:pPr>
            <a:r>
              <a:rPr lang="en-US" sz="15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Достатъчно конкретен ли е?
</a:t>
            </a:r>
            <a:r>
              <a:rPr lang="en-US" sz="15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 ли последователност на проверките?
</a:t>
            </a:r>
            <a:r>
              <a:rPr lang="en-US" sz="15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Липсват ли възможни причини?</a:t>
            </a:r>
            <a:endParaRPr lang="en-US" sz="1550" dirty="0"/>
          </a:p>
        </p:txBody>
      </p:sp>
      <p:sp>
        <p:nvSpPr>
          <p:cNvPr id="13" name="Shape 11"/>
          <p:cNvSpPr/>
          <p:nvPr/>
        </p:nvSpPr>
        <p:spPr>
          <a:xfrm>
            <a:off x="6126480" y="1554480"/>
            <a:ext cx="4937760" cy="4389120"/>
          </a:xfrm>
          <a:prstGeom prst="roundRect">
            <a:avLst>
              <a:gd name="adj" fmla="val 833"/>
            </a:avLst>
          </a:prstGeom>
          <a:solidFill>
            <a:srgbClr val="EEF3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382512" y="1810512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Оценъчна рубрика (0–2 т.)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6400800" y="2331720"/>
            <a:ext cx="292608" cy="292608"/>
          </a:xfrm>
          <a:prstGeom prst="ellipse">
            <a:avLst/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58000" y="2359152"/>
            <a:ext cx="18288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9281160" y="2359152"/>
            <a:ext cx="7315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0  1  2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6400800" y="2898648"/>
            <a:ext cx="292608" cy="292608"/>
          </a:xfrm>
          <a:prstGeom prst="ellipse">
            <a:avLst/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858000" y="2926080"/>
            <a:ext cx="18288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Яснота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9281160" y="2926080"/>
            <a:ext cx="7315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0  1  2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6400800" y="3465576"/>
            <a:ext cx="292608" cy="292608"/>
          </a:xfrm>
          <a:prstGeom prst="ellipse">
            <a:avLst/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858000" y="3493008"/>
            <a:ext cx="18288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Пълнота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9281160" y="3493008"/>
            <a:ext cx="7315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0  1  2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6400800" y="4032504"/>
            <a:ext cx="292608" cy="292608"/>
          </a:xfrm>
          <a:prstGeom prst="ellipse">
            <a:avLst/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858000" y="4059936"/>
            <a:ext cx="18288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Приложимост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9281160" y="4059936"/>
            <a:ext cx="7315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0  1  2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6400800" y="4599432"/>
            <a:ext cx="292608" cy="292608"/>
          </a:xfrm>
          <a:prstGeom prst="ellipse">
            <a:avLst/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858000" y="4626864"/>
            <a:ext cx="18288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Проверимост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9281160" y="4626864"/>
            <a:ext cx="7315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0  1  2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37744" cy="6858000"/>
          </a:xfrm>
          <a:prstGeom prst="rect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37744" y="0"/>
            <a:ext cx="11953951" cy="219456"/>
          </a:xfrm>
          <a:prstGeom prst="rect">
            <a:avLst/>
          </a:prstGeom>
          <a:solidFill>
            <a:srgbClr val="F4F0FF"/>
          </a:solidFill>
          <a:ln w="12700">
            <a:solidFill>
              <a:srgbClr val="F4F0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347472"/>
            <a:ext cx="8503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Упражнение 5: Създай „лабораторен помощник“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85216" y="850392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Задача: напишете prompt, който подпомага лабораторна работа, без да пише готов доклад вместо студента.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097280"/>
            <a:ext cx="11018520" cy="0"/>
          </a:xfrm>
          <a:prstGeom prst="line">
            <a:avLst/>
          </a:prstGeom>
          <a:noFill/>
          <a:ln w="15240">
            <a:solidFill>
              <a:srgbClr val="D9DFE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372600" y="6473952"/>
            <a:ext cx="2286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7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Практикум • AI Prompting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914400" y="1645920"/>
            <a:ext cx="10287000" cy="1097280"/>
          </a:xfrm>
          <a:prstGeom prst="roundRect">
            <a:avLst>
              <a:gd name="adj" fmla="val 3333"/>
            </a:avLst>
          </a:prstGeom>
          <a:solidFill>
            <a:srgbClr val="EEF8F3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170432" y="1874520"/>
            <a:ext cx="2011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Примерен prompt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429000" y="1810512"/>
            <a:ext cx="736092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>
              <a:buNone/>
            </a:pPr>
            <a:r>
              <a:rPr lang="en-US" sz="148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„Действай като асистент по индустриална електроника. Помогни ми да създам структура за лабораторен отчет на тема Измерване на напрежение от аналогов сензор. Дай раздели: цел, апаратура, схема, методика, измервания, анализ, изводи.“</a:t>
            </a:r>
            <a:endParaRPr lang="en-US" sz="1480" dirty="0"/>
          </a:p>
        </p:txBody>
      </p:sp>
      <p:sp>
        <p:nvSpPr>
          <p:cNvPr id="11" name="Shape 9"/>
          <p:cNvSpPr/>
          <p:nvPr/>
        </p:nvSpPr>
        <p:spPr>
          <a:xfrm>
            <a:off x="914400" y="3108960"/>
            <a:ext cx="4800600" cy="2560320"/>
          </a:xfrm>
          <a:prstGeom prst="roundRect">
            <a:avLst>
              <a:gd name="adj" fmla="val 1429"/>
            </a:avLst>
          </a:prstGeom>
          <a:solidFill>
            <a:srgbClr val="EEF3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1170432" y="3383280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Добавете още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143000" y="3749040"/>
            <a:ext cx="3566160" cy="164592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/>
          <a:lstStyle/>
          <a:p>
            <a:pPr marL="0" indent="0">
              <a:buNone/>
            </a:pPr>
            <a:r>
              <a:rPr lang="en-US" sz="15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типични грешки в измерването
</a:t>
            </a:r>
            <a:r>
              <a:rPr lang="en-US" sz="15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въпроса за защита
</a:t>
            </a:r>
            <a:r>
              <a:rPr lang="en-US" sz="15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какво да се провери преди предаване</a:t>
            </a:r>
            <a:endParaRPr lang="en-US" sz="1550" dirty="0"/>
          </a:p>
        </p:txBody>
      </p:sp>
      <p:sp>
        <p:nvSpPr>
          <p:cNvPr id="14" name="Shape 12"/>
          <p:cNvSpPr/>
          <p:nvPr/>
        </p:nvSpPr>
        <p:spPr>
          <a:xfrm>
            <a:off x="5989320" y="3108960"/>
            <a:ext cx="5212080" cy="2560320"/>
          </a:xfrm>
          <a:prstGeom prst="roundRect">
            <a:avLst>
              <a:gd name="adj" fmla="val 1429"/>
            </a:avLst>
          </a:prstGeom>
          <a:solidFill>
            <a:srgbClr val="FFF6DD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263640" y="3383280"/>
            <a:ext cx="1920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8A651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Критерий за успех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263640" y="3794760"/>
            <a:ext cx="4480560" cy="8229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Prompt-ът подпомага студента да структурира и разбере лабораторната работа, а не да копира готов текст без разбиране.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37744" cy="6858000"/>
          </a:xfrm>
          <a:prstGeom prst="rect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37744" y="0"/>
            <a:ext cx="11953951" cy="219456"/>
          </a:xfrm>
          <a:prstGeom prst="rect">
            <a:avLst/>
          </a:prstGeom>
          <a:solidFill>
            <a:srgbClr val="F4F0FF"/>
          </a:solidFill>
          <a:ln w="12700">
            <a:solidFill>
              <a:srgbClr val="F4F0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347472"/>
            <a:ext cx="8503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Упражнение 6: Генерирай самопроверка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85216" y="850392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Всеки студент създава prompt, който генерира тест върху избрана тема от дисциплината.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097280"/>
            <a:ext cx="11018520" cy="0"/>
          </a:xfrm>
          <a:prstGeom prst="line">
            <a:avLst/>
          </a:prstGeom>
          <a:noFill/>
          <a:ln w="15240">
            <a:solidFill>
              <a:srgbClr val="D9DFE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372600" y="6473952"/>
            <a:ext cx="2286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7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Практикум • AI Prompting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868680" y="1600200"/>
            <a:ext cx="4937760" cy="4251960"/>
          </a:xfrm>
          <a:prstGeom prst="roundRect">
            <a:avLst>
              <a:gd name="adj" fmla="val 860"/>
            </a:avLst>
          </a:prstGeom>
          <a:solidFill>
            <a:srgbClr val="F4F0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097280" y="1828800"/>
            <a:ext cx="1188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6E58C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097280" y="2240280"/>
            <a:ext cx="4206240" cy="10515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„Създай 8 тестови въпроса с по 4 възможни отговора по тема Основи на микроконтролерите. Нека 2 въпроса са по-трудни. Покажи верните отговори накрая.“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78992" y="3749040"/>
            <a:ext cx="2926080" cy="128016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/>
          <a:lstStyle/>
          <a:p>
            <a:pPr marL="0" indent="0">
              <a:buNone/>
            </a:pPr>
            <a:r>
              <a:rPr lang="en-US" sz="1550" b="1" dirty="0">
                <a:solidFill>
                  <a:srgbClr val="6E58C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по избор
</a:t>
            </a:r>
            <a:r>
              <a:rPr lang="en-US" sz="1550" b="1" dirty="0">
                <a:solidFill>
                  <a:srgbClr val="6E58C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Брой въпроси
</a:t>
            </a:r>
            <a:r>
              <a:rPr lang="en-US" sz="1550" b="1" dirty="0">
                <a:solidFill>
                  <a:srgbClr val="6E58C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
</a:t>
            </a:r>
            <a:r>
              <a:rPr lang="en-US" sz="1550" b="1" dirty="0">
                <a:solidFill>
                  <a:srgbClr val="6E58C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 на отговора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6080760" y="1600200"/>
            <a:ext cx="4983480" cy="4251960"/>
          </a:xfrm>
          <a:prstGeom prst="roundRect">
            <a:avLst>
              <a:gd name="adj" fmla="val 860"/>
            </a:avLst>
          </a:prstGeom>
          <a:solidFill>
            <a:srgbClr val="F6F7FB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327648" y="1828800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Варианти за разширение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309360" y="2240280"/>
            <a:ext cx="4114800" cy="182880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/>
          <a:lstStyle/>
          <a:p>
            <a:pPr marL="0" indent="0">
              <a:buNone/>
            </a:pPr>
            <a:r>
              <a:rPr lang="en-US" sz="15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 всеки отговор да има кратко обяснение
</a:t>
            </a:r>
            <a:r>
              <a:rPr lang="en-US" sz="15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 се генерира вариант „лесен / среден / труден“
</a:t>
            </a:r>
            <a:r>
              <a:rPr lang="en-US" sz="15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 има въпроси с казус от лаборатория</a:t>
            </a:r>
            <a:endParaRPr lang="en-US" sz="1550" dirty="0"/>
          </a:p>
        </p:txBody>
      </p:sp>
      <p:sp>
        <p:nvSpPr>
          <p:cNvPr id="15" name="Shape 13"/>
          <p:cNvSpPr/>
          <p:nvPr/>
        </p:nvSpPr>
        <p:spPr>
          <a:xfrm>
            <a:off x="6327648" y="4892040"/>
            <a:ext cx="4160520" cy="411480"/>
          </a:xfrm>
          <a:prstGeom prst="roundRect">
            <a:avLst>
              <a:gd name="adj" fmla="val 4444"/>
            </a:avLst>
          </a:prstGeom>
          <a:solidFill>
            <a:srgbClr val="EEF8F3"/>
          </a:solidFill>
          <a:ln w="12700">
            <a:solidFill>
              <a:srgbClr val="A9D7B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537960" y="5001768"/>
            <a:ext cx="3749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8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 генериране: реши теста самостоятелно и чак после провери отговорите.</a:t>
            </a:r>
            <a:endParaRPr lang="en-US" sz="128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37744" cy="6858000"/>
          </a:xfrm>
          <a:prstGeom prst="rect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37744" y="0"/>
            <a:ext cx="11953951" cy="219456"/>
          </a:xfrm>
          <a:prstGeom prst="rect">
            <a:avLst/>
          </a:prstGeom>
          <a:solidFill>
            <a:srgbClr val="F4F0FF"/>
          </a:solidFill>
          <a:ln w="12700">
            <a:solidFill>
              <a:srgbClr val="F4F0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347472"/>
            <a:ext cx="8503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Домашна работа / мини проект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85216" y="850392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Всеки студент предава 3 версии на един prompt и кратък анализ какво е подобрил.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097280"/>
            <a:ext cx="11018520" cy="0"/>
          </a:xfrm>
          <a:prstGeom prst="line">
            <a:avLst/>
          </a:prstGeom>
          <a:noFill/>
          <a:ln w="15240">
            <a:solidFill>
              <a:srgbClr val="D9DFE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372600" y="6473952"/>
            <a:ext cx="2286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7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Практикум • AI Prompting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868680" y="1554480"/>
            <a:ext cx="5715000" cy="621792"/>
          </a:xfrm>
          <a:prstGeom prst="roundRect">
            <a:avLst>
              <a:gd name="adj" fmla="val 5882"/>
            </a:avLst>
          </a:prstGeom>
          <a:solidFill>
            <a:srgbClr val="EEF3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078992" y="1728216"/>
            <a:ext cx="5029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Избери тема от дисциплината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868680" y="2395728"/>
            <a:ext cx="5715000" cy="621792"/>
          </a:xfrm>
          <a:prstGeom prst="roundRect">
            <a:avLst>
              <a:gd name="adj" fmla="val 5882"/>
            </a:avLst>
          </a:prstGeom>
          <a:solidFill>
            <a:srgbClr val="EEF8F3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1078992" y="2569464"/>
            <a:ext cx="5029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Създай версия 1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868680" y="3236976"/>
            <a:ext cx="5715000" cy="621792"/>
          </a:xfrm>
          <a:prstGeom prst="roundRect">
            <a:avLst>
              <a:gd name="adj" fmla="val 5882"/>
            </a:avLst>
          </a:prstGeom>
          <a:solidFill>
            <a:srgbClr val="EEF3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078992" y="3410712"/>
            <a:ext cx="5029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Подобри prompt-а поне 2 пъти</a:t>
            </a:r>
            <a:endParaRPr lang="en-US" sz="1550" dirty="0"/>
          </a:p>
        </p:txBody>
      </p:sp>
      <p:sp>
        <p:nvSpPr>
          <p:cNvPr id="14" name="Shape 12"/>
          <p:cNvSpPr/>
          <p:nvPr/>
        </p:nvSpPr>
        <p:spPr>
          <a:xfrm>
            <a:off x="868680" y="4078224"/>
            <a:ext cx="5715000" cy="621792"/>
          </a:xfrm>
          <a:prstGeom prst="roundRect">
            <a:avLst>
              <a:gd name="adj" fmla="val 5882"/>
            </a:avLst>
          </a:prstGeom>
          <a:solidFill>
            <a:srgbClr val="EEF8F3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1078992" y="4251960"/>
            <a:ext cx="5029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Тествай резултатите</a:t>
            </a:r>
            <a:endParaRPr lang="en-US" sz="1550" dirty="0"/>
          </a:p>
        </p:txBody>
      </p:sp>
      <p:sp>
        <p:nvSpPr>
          <p:cNvPr id="16" name="Shape 14"/>
          <p:cNvSpPr/>
          <p:nvPr/>
        </p:nvSpPr>
        <p:spPr>
          <a:xfrm>
            <a:off x="868680" y="4919472"/>
            <a:ext cx="5715000" cy="621792"/>
          </a:xfrm>
          <a:prstGeom prst="roundRect">
            <a:avLst>
              <a:gd name="adj" fmla="val 5882"/>
            </a:avLst>
          </a:prstGeom>
          <a:solidFill>
            <a:srgbClr val="EEF3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1078992" y="5093208"/>
            <a:ext cx="5029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Опиши какво се е подобрило</a:t>
            </a:r>
            <a:endParaRPr lang="en-US" sz="1550" dirty="0"/>
          </a:p>
        </p:txBody>
      </p:sp>
      <p:sp>
        <p:nvSpPr>
          <p:cNvPr id="18" name="Shape 16"/>
          <p:cNvSpPr/>
          <p:nvPr/>
        </p:nvSpPr>
        <p:spPr>
          <a:xfrm>
            <a:off x="6903720" y="1554480"/>
            <a:ext cx="4251960" cy="4526280"/>
          </a:xfrm>
          <a:prstGeom prst="roundRect">
            <a:avLst>
              <a:gd name="adj" fmla="val 860"/>
            </a:avLst>
          </a:prstGeom>
          <a:solidFill>
            <a:srgbClr val="FFF6DD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7178040" y="1810512"/>
            <a:ext cx="1828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8A651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Примерни теми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7150608" y="2194560"/>
            <a:ext cx="3474720" cy="182880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/>
          <a:lstStyle/>
          <a:p>
            <a:pPr marL="0" indent="0">
              <a:buNone/>
            </a:pPr>
            <a:r>
              <a:rPr lang="en-US" sz="1550" b="1" dirty="0">
                <a:solidFill>
                  <a:srgbClr val="C58A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измервателни системи
</a:t>
            </a:r>
            <a:r>
              <a:rPr lang="en-US" sz="1550" b="1" dirty="0">
                <a:solidFill>
                  <a:srgbClr val="C58A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индустриални датчици
</a:t>
            </a:r>
            <a:r>
              <a:rPr lang="en-US" sz="1550" b="1" dirty="0">
                <a:solidFill>
                  <a:srgbClr val="C58A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PWM
</a:t>
            </a:r>
            <a:r>
              <a:rPr lang="en-US" sz="1550" b="1" dirty="0">
                <a:solidFill>
                  <a:srgbClr val="C58A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ADC/DAC
</a:t>
            </a:r>
            <a:r>
              <a:rPr lang="en-US" sz="1550" b="1" dirty="0">
                <a:solidFill>
                  <a:srgbClr val="C58A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комуникационни интерфейси</a:t>
            </a:r>
            <a:endParaRPr lang="en-US" sz="15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1214</Words>
  <Application>Microsoft Office PowerPoint</Application>
  <PresentationFormat>Widescreen</PresentationFormat>
  <Paragraphs>140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OpenAI</dc:creator>
  <cp:lastModifiedBy>Stefan Chivarov</cp:lastModifiedBy>
  <cp:revision>4</cp:revision>
  <dcterms:created xsi:type="dcterms:W3CDTF">2026-03-26T04:08:19Z</dcterms:created>
  <dcterms:modified xsi:type="dcterms:W3CDTF">2026-03-27T03:30:44Z</dcterms:modified>
</cp:coreProperties>
</file>